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80" r:id="rId1"/>
  </p:sldMasterIdLst>
  <p:notesMasterIdLst>
    <p:notesMasterId r:id="rId43"/>
  </p:notesMasterIdLst>
  <p:sldIdLst>
    <p:sldId id="256" r:id="rId2"/>
    <p:sldId id="420" r:id="rId3"/>
    <p:sldId id="337" r:id="rId4"/>
    <p:sldId id="257" r:id="rId5"/>
    <p:sldId id="262" r:id="rId6"/>
    <p:sldId id="410" r:id="rId7"/>
    <p:sldId id="341" r:id="rId8"/>
    <p:sldId id="260" r:id="rId9"/>
    <p:sldId id="429" r:id="rId10"/>
    <p:sldId id="408" r:id="rId11"/>
    <p:sldId id="409" r:id="rId12"/>
    <p:sldId id="278" r:id="rId13"/>
    <p:sldId id="438" r:id="rId14"/>
    <p:sldId id="433" r:id="rId15"/>
    <p:sldId id="431" r:id="rId16"/>
    <p:sldId id="432" r:id="rId17"/>
    <p:sldId id="284" r:id="rId18"/>
    <p:sldId id="434" r:id="rId19"/>
    <p:sldId id="435" r:id="rId20"/>
    <p:sldId id="402" r:id="rId21"/>
    <p:sldId id="436" r:id="rId22"/>
    <p:sldId id="437" r:id="rId23"/>
    <p:sldId id="440" r:id="rId24"/>
    <p:sldId id="285" r:id="rId25"/>
    <p:sldId id="286" r:id="rId26"/>
    <p:sldId id="411" r:id="rId27"/>
    <p:sldId id="412" r:id="rId28"/>
    <p:sldId id="413" r:id="rId29"/>
    <p:sldId id="414" r:id="rId30"/>
    <p:sldId id="415" r:id="rId31"/>
    <p:sldId id="421" r:id="rId32"/>
    <p:sldId id="422" r:id="rId33"/>
    <p:sldId id="423" r:id="rId34"/>
    <p:sldId id="417" r:id="rId35"/>
    <p:sldId id="430" r:id="rId36"/>
    <p:sldId id="427" r:id="rId37"/>
    <p:sldId id="428" r:id="rId38"/>
    <p:sldId id="416" r:id="rId39"/>
    <p:sldId id="400" r:id="rId40"/>
    <p:sldId id="418" r:id="rId41"/>
    <p:sldId id="401"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p:defaultTextStyle>
  <p:extLst>
    <p:ext uri="{521415D9-36F7-43E2-AB2F-B90AF26B5E84}">
      <p14:sectionLst xmlns:p14="http://schemas.microsoft.com/office/powerpoint/2010/main">
        <p14:section name="Default Section" id="{6B563C7A-6248-4179-AC26-2BA98DD62F83}">
          <p14:sldIdLst>
            <p14:sldId id="256"/>
            <p14:sldId id="420"/>
          </p14:sldIdLst>
        </p14:section>
        <p14:section name="Untitled Section" id="{3C16A7D2-6A41-4705-B238-C719012824E1}">
          <p14:sldIdLst>
            <p14:sldId id="337"/>
            <p14:sldId id="257"/>
            <p14:sldId id="262"/>
            <p14:sldId id="410"/>
            <p14:sldId id="341"/>
            <p14:sldId id="260"/>
            <p14:sldId id="429"/>
            <p14:sldId id="408"/>
            <p14:sldId id="409"/>
            <p14:sldId id="278"/>
            <p14:sldId id="438"/>
            <p14:sldId id="433"/>
            <p14:sldId id="431"/>
            <p14:sldId id="432"/>
            <p14:sldId id="284"/>
            <p14:sldId id="434"/>
            <p14:sldId id="435"/>
            <p14:sldId id="402"/>
            <p14:sldId id="436"/>
            <p14:sldId id="437"/>
            <p14:sldId id="440"/>
            <p14:sldId id="285"/>
            <p14:sldId id="286"/>
            <p14:sldId id="411"/>
            <p14:sldId id="412"/>
            <p14:sldId id="413"/>
            <p14:sldId id="414"/>
            <p14:sldId id="415"/>
            <p14:sldId id="421"/>
            <p14:sldId id="422"/>
            <p14:sldId id="423"/>
            <p14:sldId id="417"/>
            <p14:sldId id="430"/>
            <p14:sldId id="427"/>
            <p14:sldId id="428"/>
            <p14:sldId id="416"/>
            <p14:sldId id="400"/>
            <p14:sldId id="418"/>
            <p14:sldId id="4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4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1" autoAdjust="0"/>
    <p:restoredTop sz="94434" autoAdjust="0"/>
  </p:normalViewPr>
  <p:slideViewPr>
    <p:cSldViewPr>
      <p:cViewPr varScale="1">
        <p:scale>
          <a:sx n="74" d="100"/>
          <a:sy n="74" d="100"/>
        </p:scale>
        <p:origin x="126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A0E1B-9B17-4AD6-AD70-3B9B1000271A}" type="datetimeFigureOut">
              <a:rPr lang="en-US" smtClean="0"/>
              <a:t>8/31/2025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547C2-1953-4A2C-9CC6-AE7F88A948BD}" type="slidenum">
              <a:rPr lang="en-US" smtClean="0"/>
              <a:t>‹#›</a:t>
            </a:fld>
            <a:endParaRPr lang="en-US"/>
          </a:p>
        </p:txBody>
      </p:sp>
    </p:spTree>
    <p:extLst>
      <p:ext uri="{BB962C8B-B14F-4D97-AF65-F5344CB8AC3E}">
        <p14:creationId xmlns:p14="http://schemas.microsoft.com/office/powerpoint/2010/main" val="688958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A547C2-1953-4A2C-9CC6-AE7F88A948BD}" type="slidenum">
              <a:rPr lang="en-US" smtClean="0"/>
              <a:t>3</a:t>
            </a:fld>
            <a:endParaRPr lang="en-US"/>
          </a:p>
        </p:txBody>
      </p:sp>
    </p:spTree>
    <p:extLst>
      <p:ext uri="{BB962C8B-B14F-4D97-AF65-F5344CB8AC3E}">
        <p14:creationId xmlns:p14="http://schemas.microsoft.com/office/powerpoint/2010/main" val="345064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D9CDB38-C69D-4272-9D0D-D3C95CDD7F79}" type="slidenum">
              <a:rPr lang="en-US" smtClean="0"/>
              <a:pPr>
                <a:defRPr/>
              </a:pPr>
              <a:t>‹#›</a:t>
            </a:fld>
            <a:endParaRPr lang="en-US"/>
          </a:p>
        </p:txBody>
      </p:sp>
    </p:spTree>
    <p:extLst>
      <p:ext uri="{BB962C8B-B14F-4D97-AF65-F5344CB8AC3E}">
        <p14:creationId xmlns:p14="http://schemas.microsoft.com/office/powerpoint/2010/main" val="17217979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A672757-0A45-4594-885E-62EEC58BAF6D}" type="slidenum">
              <a:rPr lang="en-US" smtClean="0"/>
              <a:pPr>
                <a:defRPr/>
              </a:pPr>
              <a:t>‹#›</a:t>
            </a:fld>
            <a:endParaRPr lang="en-US"/>
          </a:p>
        </p:txBody>
      </p:sp>
    </p:spTree>
    <p:extLst>
      <p:ext uri="{BB962C8B-B14F-4D97-AF65-F5344CB8AC3E}">
        <p14:creationId xmlns:p14="http://schemas.microsoft.com/office/powerpoint/2010/main" val="7784124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A672757-0A45-4594-885E-62EEC58BAF6D}" type="slidenum">
              <a:rPr lang="en-US" smtClean="0"/>
              <a:pPr>
                <a:defRPr/>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53711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A672757-0A45-4594-885E-62EEC58BAF6D}" type="slidenum">
              <a:rPr lang="en-US" smtClean="0"/>
              <a:pPr>
                <a:defRPr/>
              </a:pPr>
              <a:t>‹#›</a:t>
            </a:fld>
            <a:endParaRPr lang="en-US"/>
          </a:p>
        </p:txBody>
      </p:sp>
    </p:spTree>
    <p:extLst>
      <p:ext uri="{BB962C8B-B14F-4D97-AF65-F5344CB8AC3E}">
        <p14:creationId xmlns:p14="http://schemas.microsoft.com/office/powerpoint/2010/main" val="362993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A672757-0A45-4594-885E-62EEC58BAF6D}" type="slidenum">
              <a:rPr lang="en-US" smtClean="0"/>
              <a:pPr>
                <a:defRPr/>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429724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A672757-0A45-4594-885E-62EEC58BAF6D}" type="slidenum">
              <a:rPr lang="en-US" smtClean="0"/>
              <a:pPr>
                <a:defRPr/>
              </a:pPr>
              <a:t>‹#›</a:t>
            </a:fld>
            <a:endParaRPr lang="en-US"/>
          </a:p>
        </p:txBody>
      </p:sp>
    </p:spTree>
    <p:extLst>
      <p:ext uri="{BB962C8B-B14F-4D97-AF65-F5344CB8AC3E}">
        <p14:creationId xmlns:p14="http://schemas.microsoft.com/office/powerpoint/2010/main" val="364814105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7280E8A-2328-4A9E-AAD8-BE661985CA5F}" type="slidenum">
              <a:rPr lang="en-US" smtClean="0"/>
              <a:pPr>
                <a:defRPr/>
              </a:pPr>
              <a:t>‹#›</a:t>
            </a:fld>
            <a:endParaRPr lang="en-US"/>
          </a:p>
        </p:txBody>
      </p:sp>
    </p:spTree>
    <p:extLst>
      <p:ext uri="{BB962C8B-B14F-4D97-AF65-F5344CB8AC3E}">
        <p14:creationId xmlns:p14="http://schemas.microsoft.com/office/powerpoint/2010/main" val="17785745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88BBDF5-EC4D-4E73-9A66-4FF1C066B0B8}" type="slidenum">
              <a:rPr lang="en-US" smtClean="0"/>
              <a:pPr>
                <a:defRPr/>
              </a:pPr>
              <a:t>‹#›</a:t>
            </a:fld>
            <a:endParaRPr lang="en-US"/>
          </a:p>
        </p:txBody>
      </p:sp>
    </p:spTree>
    <p:extLst>
      <p:ext uri="{BB962C8B-B14F-4D97-AF65-F5344CB8AC3E}">
        <p14:creationId xmlns:p14="http://schemas.microsoft.com/office/powerpoint/2010/main" val="13458674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CBC3F73-0FC6-4C3C-B035-48423B552497}" type="slidenum">
              <a:rPr lang="en-US" smtClean="0"/>
              <a:pPr>
                <a:defRPr/>
              </a:pPr>
              <a:t>‹#›</a:t>
            </a:fld>
            <a:endParaRPr lang="en-US"/>
          </a:p>
        </p:txBody>
      </p:sp>
    </p:spTree>
    <p:extLst>
      <p:ext uri="{BB962C8B-B14F-4D97-AF65-F5344CB8AC3E}">
        <p14:creationId xmlns:p14="http://schemas.microsoft.com/office/powerpoint/2010/main" val="6729040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4B23F05-9CF9-4DD3-A0B6-81A0A9C4917A}" type="slidenum">
              <a:rPr lang="en-US" smtClean="0"/>
              <a:pPr>
                <a:defRPr/>
              </a:pPr>
              <a:t>‹#›</a:t>
            </a:fld>
            <a:endParaRPr lang="en-US"/>
          </a:p>
        </p:txBody>
      </p:sp>
    </p:spTree>
    <p:extLst>
      <p:ext uri="{BB962C8B-B14F-4D97-AF65-F5344CB8AC3E}">
        <p14:creationId xmlns:p14="http://schemas.microsoft.com/office/powerpoint/2010/main" val="19916375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CC5FEBA-9157-4B1C-98B0-1D1627995ABB}" type="slidenum">
              <a:rPr lang="en-US" smtClean="0"/>
              <a:pPr>
                <a:defRPr/>
              </a:pPr>
              <a:t>‹#›</a:t>
            </a:fld>
            <a:endParaRPr lang="en-US"/>
          </a:p>
        </p:txBody>
      </p:sp>
    </p:spTree>
    <p:extLst>
      <p:ext uri="{BB962C8B-B14F-4D97-AF65-F5344CB8AC3E}">
        <p14:creationId xmlns:p14="http://schemas.microsoft.com/office/powerpoint/2010/main" val="38208845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D02E8F5-47DC-44E5-AD49-DE11DD643854}" type="slidenum">
              <a:rPr lang="en-US" smtClean="0"/>
              <a:pPr>
                <a:defRPr/>
              </a:pPr>
              <a:t>‹#›</a:t>
            </a:fld>
            <a:endParaRPr lang="en-US"/>
          </a:p>
        </p:txBody>
      </p:sp>
    </p:spTree>
    <p:extLst>
      <p:ext uri="{BB962C8B-B14F-4D97-AF65-F5344CB8AC3E}">
        <p14:creationId xmlns:p14="http://schemas.microsoft.com/office/powerpoint/2010/main" val="10085161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8D78BB55-C477-4445-A2D4-1C15DF014E62}" type="slidenum">
              <a:rPr lang="en-US" smtClean="0"/>
              <a:pPr>
                <a:defRPr/>
              </a:pPr>
              <a:t>‹#›</a:t>
            </a:fld>
            <a:endParaRPr lang="en-US"/>
          </a:p>
        </p:txBody>
      </p:sp>
    </p:spTree>
    <p:extLst>
      <p:ext uri="{BB962C8B-B14F-4D97-AF65-F5344CB8AC3E}">
        <p14:creationId xmlns:p14="http://schemas.microsoft.com/office/powerpoint/2010/main" val="20242309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6B5D8EBF-ED87-4123-AA63-6931D66A6137}" type="slidenum">
              <a:rPr lang="en-US" smtClean="0"/>
              <a:pPr>
                <a:defRPr/>
              </a:pPr>
              <a:t>‹#›</a:t>
            </a:fld>
            <a:endParaRPr lang="en-US"/>
          </a:p>
        </p:txBody>
      </p:sp>
    </p:spTree>
    <p:extLst>
      <p:ext uri="{BB962C8B-B14F-4D97-AF65-F5344CB8AC3E}">
        <p14:creationId xmlns:p14="http://schemas.microsoft.com/office/powerpoint/2010/main" val="30225381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63CC581-8EE1-4296-A6B3-6A0379E42483}" type="slidenum">
              <a:rPr lang="en-US" smtClean="0"/>
              <a:pPr>
                <a:defRPr/>
              </a:pPr>
              <a:t>‹#›</a:t>
            </a:fld>
            <a:endParaRPr lang="en-US"/>
          </a:p>
        </p:txBody>
      </p:sp>
    </p:spTree>
    <p:extLst>
      <p:ext uri="{BB962C8B-B14F-4D97-AF65-F5344CB8AC3E}">
        <p14:creationId xmlns:p14="http://schemas.microsoft.com/office/powerpoint/2010/main" val="23350841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B2B1951-643D-4383-8654-24FB24C82E4E}" type="slidenum">
              <a:rPr lang="en-US" smtClean="0"/>
              <a:pPr>
                <a:defRPr/>
              </a:pPr>
              <a:t>‹#›</a:t>
            </a:fld>
            <a:endParaRPr lang="en-US"/>
          </a:p>
        </p:txBody>
      </p:sp>
    </p:spTree>
    <p:extLst>
      <p:ext uri="{BB962C8B-B14F-4D97-AF65-F5344CB8AC3E}">
        <p14:creationId xmlns:p14="http://schemas.microsoft.com/office/powerpoint/2010/main" val="6763008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a:defRPr/>
            </a:pPr>
            <a:fld id="{0A672757-0A45-4594-885E-62EEC58BAF6D}" type="slidenum">
              <a:rPr lang="en-US" smtClean="0"/>
              <a:pPr>
                <a:defRPr/>
              </a:pPr>
              <a:t>‹#›</a:t>
            </a:fld>
            <a:endParaRPr lang="en-US"/>
          </a:p>
        </p:txBody>
      </p:sp>
    </p:spTree>
    <p:extLst>
      <p:ext uri="{BB962C8B-B14F-4D97-AF65-F5344CB8AC3E}">
        <p14:creationId xmlns:p14="http://schemas.microsoft.com/office/powerpoint/2010/main" val="3112782017"/>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Lst>
  <mc:AlternateContent xmlns:mc="http://schemas.openxmlformats.org/markup-compatibility/2006" xmlns:p14="http://schemas.microsoft.com/office/powerpoint/2010/main">
    <mc:Choice Requires="p14">
      <p:transition spd="slow" p14:dur="800">
        <p:circle/>
      </p:transition>
    </mc:Choice>
    <mc:Fallback xmlns="">
      <p:transition spd="slow" advClick="0" advTm="2000">
        <p:circle/>
      </p:transition>
    </mc:Fallback>
  </mc:AlternateConten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381000" y="1828800"/>
            <a:ext cx="8382000" cy="1447800"/>
          </a:xfrm>
        </p:spPr>
        <p:txBody>
          <a:bodyPr rtlCol="0" anchor="t">
            <a:noAutofit/>
          </a:bodyPr>
          <a:lstStyle/>
          <a:p>
            <a:r>
              <a:rPr lang="en-US" sz="4800" b="1" u="sng" dirty="0">
                <a:effectLst>
                  <a:outerShdw blurRad="69850" dist="43180" dir="5400000" sx="0" sy="0">
                    <a:srgbClr val="000000">
                      <a:alpha val="65000"/>
                    </a:srgbClr>
                  </a:outerShdw>
                </a:effectLst>
                <a:latin typeface="Algerian" panose="04020705040A02060702" pitchFamily="82" charset="0"/>
              </a:rPr>
              <a:t>&lt;Online Daycare </a:t>
            </a:r>
            <a:r>
              <a:rPr lang="en-US" sz="4800" b="1" u="sng" dirty="0" smtClean="0">
                <a:effectLst>
                  <a:outerShdw blurRad="69850" dist="43180" dir="5400000" sx="0" sy="0">
                    <a:srgbClr val="000000">
                      <a:alpha val="65000"/>
                    </a:srgbClr>
                  </a:outerShdw>
                </a:effectLst>
                <a:latin typeface="Algerian" panose="04020705040A02060702" pitchFamily="82" charset="0"/>
              </a:rPr>
              <a:t>Centre&gt;</a:t>
            </a:r>
            <a:r>
              <a:rPr lang="en-US" sz="4800" dirty="0">
                <a:latin typeface="Algerian" panose="04020705040A02060702" pitchFamily="82" charset="0"/>
              </a:rPr>
              <a:t/>
            </a:r>
            <a:br>
              <a:rPr lang="en-US" sz="4800" dirty="0">
                <a:latin typeface="Algerian" panose="04020705040A02060702" pitchFamily="82" charset="0"/>
              </a:rPr>
            </a:br>
            <a:endParaRPr sz="4800" dirty="0" smtClean="0">
              <a:effectLst>
                <a:outerShdw blurRad="38100" dist="38100" dir="2700000" algn="tl">
                  <a:srgbClr val="000000">
                    <a:alpha val="43137"/>
                  </a:srgbClr>
                </a:outerShdw>
              </a:effectLst>
              <a:latin typeface="Algerian" panose="04020705040A02060702" pitchFamily="82" charset="0"/>
              <a:cs typeface="Times New Roman" pitchFamily="18" charset="0"/>
            </a:endParaRPr>
          </a:p>
        </p:txBody>
      </p:sp>
      <p:pic>
        <p:nvPicPr>
          <p:cNvPr id="3075" name="Picture 6" descr="C:\Users\usman.waheed\Desktop\vu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048000"/>
            <a:ext cx="4876800" cy="280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arn(inVertic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 calcmode="lin" valueType="num">
                                      <p:cBhvr>
                                        <p:cTn id="12" dur="1000" fill="hold"/>
                                        <p:tgtEl>
                                          <p:spTgt spid="3075"/>
                                        </p:tgtEl>
                                        <p:attrNameLst>
                                          <p:attrName>ppt_w</p:attrName>
                                        </p:attrNameLst>
                                      </p:cBhvr>
                                      <p:tavLst>
                                        <p:tav tm="0">
                                          <p:val>
                                            <p:fltVal val="0"/>
                                          </p:val>
                                        </p:tav>
                                        <p:tav tm="100000">
                                          <p:val>
                                            <p:strVal val="#ppt_w"/>
                                          </p:val>
                                        </p:tav>
                                      </p:tavLst>
                                    </p:anim>
                                    <p:anim calcmode="lin" valueType="num">
                                      <p:cBhvr>
                                        <p:cTn id="13" dur="1000" fill="hold"/>
                                        <p:tgtEl>
                                          <p:spTgt spid="3075"/>
                                        </p:tgtEl>
                                        <p:attrNameLst>
                                          <p:attrName>ppt_h</p:attrName>
                                        </p:attrNameLst>
                                      </p:cBhvr>
                                      <p:tavLst>
                                        <p:tav tm="0">
                                          <p:val>
                                            <p:fltVal val="0"/>
                                          </p:val>
                                        </p:tav>
                                        <p:tav tm="100000">
                                          <p:val>
                                            <p:strVal val="#ppt_h"/>
                                          </p:val>
                                        </p:tav>
                                      </p:tavLst>
                                    </p:anim>
                                    <p:anim calcmode="lin" valueType="num">
                                      <p:cBhvr>
                                        <p:cTn id="14" dur="1000" fill="hold"/>
                                        <p:tgtEl>
                                          <p:spTgt spid="3075"/>
                                        </p:tgtEl>
                                        <p:attrNameLst>
                                          <p:attrName>style.rotation</p:attrName>
                                        </p:attrNameLst>
                                      </p:cBhvr>
                                      <p:tavLst>
                                        <p:tav tm="0">
                                          <p:val>
                                            <p:fltVal val="90"/>
                                          </p:val>
                                        </p:tav>
                                        <p:tav tm="100000">
                                          <p:val>
                                            <p:fltVal val="0"/>
                                          </p:val>
                                        </p:tav>
                                      </p:tavLst>
                                    </p:anim>
                                    <p:animEffect transition="in" filter="fade">
                                      <p:cBhvr>
                                        <p:cTn id="15" dur="1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81000" y="21273"/>
            <a:ext cx="8229600" cy="1143000"/>
          </a:xfrm>
        </p:spPr>
        <p:txBody>
          <a:bodyPr rtlCol="0">
            <a:normAutofit/>
          </a:bodyPr>
          <a:lstStyle/>
          <a:p>
            <a:pPr algn="l" eaLnBrk="1" fontAlgn="auto" hangingPunct="1">
              <a:spcAft>
                <a:spcPts val="0"/>
              </a:spcAft>
              <a:defRPr/>
            </a:pPr>
            <a:r>
              <a:rPr lang="en-GB" sz="4000" b="1" u="sng" dirty="0" smtClean="0">
                <a:latin typeface="Algerian" panose="04020705040A02060702" pitchFamily="82" charset="0"/>
              </a:rPr>
              <a:t>Architectural Design:</a:t>
            </a:r>
            <a:endParaRPr lang="en-US" sz="4000" b="1" u="sng" dirty="0" smtClean="0">
              <a:latin typeface="Algerian" panose="04020705040A02060702" pitchFamily="82" charset="0"/>
            </a:endParaRPr>
          </a:p>
        </p:txBody>
      </p:sp>
      <p:sp>
        <p:nvSpPr>
          <p:cNvPr id="9219" name="Rectangle 10"/>
          <p:cNvSpPr>
            <a:spLocks noChangeArrowheads="1"/>
          </p:cNvSpPr>
          <p:nvPr/>
        </p:nvSpPr>
        <p:spPr bwMode="auto">
          <a:xfrm>
            <a:off x="0" y="1385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471487" y="1194324"/>
            <a:ext cx="8048625" cy="5124450"/>
          </a:xfrm>
          <a:prstGeom prst="rect">
            <a:avLst/>
          </a:prstGeom>
        </p:spPr>
      </p:pic>
    </p:spTree>
    <p:extLst>
      <p:ext uri="{BB962C8B-B14F-4D97-AF65-F5344CB8AC3E}">
        <p14:creationId xmlns:p14="http://schemas.microsoft.com/office/powerpoint/2010/main" val="378562043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304800" y="-164306"/>
            <a:ext cx="8229600" cy="1143000"/>
          </a:xfrm>
        </p:spPr>
        <p:txBody>
          <a:bodyPr rtlCol="0">
            <a:normAutofit/>
          </a:bodyPr>
          <a:lstStyle/>
          <a:p>
            <a:pPr>
              <a:defRPr/>
            </a:pPr>
            <a:r>
              <a:rPr lang="en-US" sz="4000" b="1" u="sng" dirty="0" smtClean="0">
                <a:effectLst>
                  <a:outerShdw blurRad="38100" dist="38100" dir="2700000" algn="tl">
                    <a:srgbClr val="000000">
                      <a:alpha val="43137"/>
                    </a:srgbClr>
                  </a:outerShdw>
                </a:effectLst>
                <a:latin typeface="Algerian" panose="04020705040A02060702" pitchFamily="82" charset="0"/>
                <a:cs typeface="Times New Roman" pitchFamily="18" charset="0"/>
              </a:rPr>
              <a:t>Team work</a:t>
            </a:r>
            <a:endParaRPr lang="en-US" sz="4000" b="1" u="sng" dirty="0" smtClean="0">
              <a:solidFill>
                <a:schemeClr val="bg2">
                  <a:lumMod val="50000"/>
                </a:schemeClr>
              </a:solidFill>
            </a:endParaRPr>
          </a:p>
        </p:txBody>
      </p:sp>
      <p:sp>
        <p:nvSpPr>
          <p:cNvPr id="9219" name="Rectangle 10"/>
          <p:cNvSpPr>
            <a:spLocks noChangeArrowheads="1"/>
          </p:cNvSpPr>
          <p:nvPr/>
        </p:nvSpPr>
        <p:spPr bwMode="auto">
          <a:xfrm>
            <a:off x="0" y="1385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9"/>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a:picLocks noChangeAspect="1"/>
          </p:cNvPicPr>
          <p:nvPr/>
        </p:nvPicPr>
        <p:blipFill>
          <a:blip r:embed="rId4"/>
          <a:stretch>
            <a:fillRect/>
          </a:stretch>
        </p:blipFill>
        <p:spPr>
          <a:xfrm>
            <a:off x="1371600" y="1405598"/>
            <a:ext cx="5495925" cy="5029200"/>
          </a:xfrm>
          <a:prstGeom prst="rect">
            <a:avLst/>
          </a:prstGeom>
        </p:spPr>
      </p:pic>
    </p:spTree>
    <p:extLst>
      <p:ext uri="{BB962C8B-B14F-4D97-AF65-F5344CB8AC3E}">
        <p14:creationId xmlns:p14="http://schemas.microsoft.com/office/powerpoint/2010/main" val="121089693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0" r="-30000"/>
          </a:stretch>
        </a:blip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0"/>
            <a:ext cx="7848600" cy="1143000"/>
          </a:xfrm>
        </p:spPr>
        <p:txBody>
          <a:bodyPr rtlCol="0">
            <a:normAutofit/>
          </a:bodyPr>
          <a:lstStyle/>
          <a:p>
            <a:pPr algn="l" eaLnBrk="1" fontAlgn="auto" hangingPunct="1">
              <a:spcAft>
                <a:spcPts val="0"/>
              </a:spcAft>
              <a:defRPr/>
            </a:pPr>
            <a:r>
              <a:rPr lang="en-US" sz="4000" b="1" u="sng" dirty="0" smtClean="0">
                <a:latin typeface="Algerian" panose="04020705040A02060702" pitchFamily="82" charset="0"/>
              </a:rPr>
              <a:t>Project Schedule:</a:t>
            </a:r>
          </a:p>
        </p:txBody>
      </p:sp>
      <p:sp>
        <p:nvSpPr>
          <p:cNvPr id="1024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endParaRPr lang="en-US">
              <a:latin typeface="Arial" charset="0"/>
            </a:endParaRPr>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4"/>
          <a:stretch>
            <a:fillRect/>
          </a:stretch>
        </p:blipFill>
        <p:spPr>
          <a:xfrm>
            <a:off x="967264" y="1524000"/>
            <a:ext cx="6828472" cy="46650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2057400"/>
            <a:ext cx="6226599" cy="4648200"/>
          </a:xfrm>
          <a:prstGeom prst="rect">
            <a:avLst/>
          </a:prstGeom>
        </p:spPr>
      </p:pic>
      <p:sp>
        <p:nvSpPr>
          <p:cNvPr id="5" name="Title 1"/>
          <p:cNvSpPr>
            <a:spLocks noGrp="1"/>
          </p:cNvSpPr>
          <p:nvPr>
            <p:ph type="title"/>
          </p:nvPr>
        </p:nvSpPr>
        <p:spPr/>
        <p:txBody>
          <a:bodyPr>
            <a:normAutofit/>
          </a:bodyPr>
          <a:lstStyle/>
          <a:p>
            <a:r>
              <a:rPr lang="en-US" b="1" dirty="0"/>
              <a:t>SEQUENCE DIAGRAM </a:t>
            </a:r>
            <a:r>
              <a:rPr lang="en-US" b="1" dirty="0" smtClean="0"/>
              <a:t>REGISTER ACCOUNT</a:t>
            </a:r>
            <a:endParaRPr lang="en-US" dirty="0"/>
          </a:p>
        </p:txBody>
      </p:sp>
    </p:spTree>
    <p:extLst>
      <p:ext uri="{BB962C8B-B14F-4D97-AF65-F5344CB8AC3E}">
        <p14:creationId xmlns:p14="http://schemas.microsoft.com/office/powerpoint/2010/main" val="180255560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644" y="228600"/>
            <a:ext cx="7886700" cy="1325563"/>
          </a:xfrm>
        </p:spPr>
        <p:txBody>
          <a:bodyPr>
            <a:normAutofit/>
          </a:bodyPr>
          <a:lstStyle/>
          <a:p>
            <a:r>
              <a:rPr lang="en-US" sz="4000" b="1" dirty="0" smtClean="0">
                <a:latin typeface="Algerian" panose="04020705040A02060702" pitchFamily="82" charset="0"/>
              </a:rPr>
              <a:t>LOGIN</a:t>
            </a:r>
            <a:endParaRPr lang="en-US" sz="4000" b="1" dirty="0">
              <a:latin typeface="Algerian" panose="04020705040A02060702" pitchFamily="82" charset="0"/>
            </a:endParaRPr>
          </a:p>
        </p:txBody>
      </p:sp>
      <p:pic>
        <p:nvPicPr>
          <p:cNvPr id="4" name="Content Placeholder 3" descr="C:\Users\Lenovo\AppData\Local\Microsoft\Windows\INetCache\Content.MSO\58921270.tmp"/>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298388" y="2160588"/>
            <a:ext cx="4970836" cy="388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75431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7886700" cy="1325563"/>
          </a:xfrm>
        </p:spPr>
        <p:txBody>
          <a:bodyPr/>
          <a:lstStyle/>
          <a:p>
            <a:r>
              <a:rPr lang="en-US" b="1" dirty="0" smtClean="0">
                <a:latin typeface="Algerian" panose="04020705040A02060702" pitchFamily="82" charset="0"/>
              </a:rPr>
              <a:t>ADMIN</a:t>
            </a:r>
            <a:endParaRPr lang="en-US" b="1" dirty="0">
              <a:latin typeface="Algerian" panose="04020705040A02060702" pitchFamily="82" charset="0"/>
            </a:endParaRPr>
          </a:p>
        </p:txBody>
      </p:sp>
      <p:pic>
        <p:nvPicPr>
          <p:cNvPr id="4" name="Content Placeholder 3" descr="C:\Users\Lenovo\AppData\Local\Microsoft\Windows\INetCache\Content.MSO\86088E4.tmp"/>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19815" y="2160588"/>
            <a:ext cx="4127983" cy="388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996444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79626"/>
            <a:ext cx="7886700" cy="1325563"/>
          </a:xfrm>
        </p:spPr>
        <p:txBody>
          <a:bodyPr/>
          <a:lstStyle/>
          <a:p>
            <a:r>
              <a:rPr lang="en-US" b="1" dirty="0" smtClean="0">
                <a:latin typeface="Algerian" panose="04020705040A02060702" pitchFamily="82" charset="0"/>
              </a:rPr>
              <a:t>STAFF MANAGER</a:t>
            </a:r>
            <a:endParaRPr lang="en-US" b="1" dirty="0">
              <a:latin typeface="Algerian" panose="04020705040A02060702" pitchFamily="82" charset="0"/>
            </a:endParaRPr>
          </a:p>
        </p:txBody>
      </p:sp>
      <p:pic>
        <p:nvPicPr>
          <p:cNvPr id="4" name="Content Placeholder 3" descr="C:\Users\Lenovo\AppData\Local\Microsoft\Windows\INetCache\Content.MSO\A6E5B492.tmp"/>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63994" y="2160588"/>
            <a:ext cx="4039624" cy="388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11459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9396" name="Rectangle 4"/>
          <p:cNvSpPr>
            <a:spLocks noGrp="1" noChangeArrowheads="1"/>
          </p:cNvSpPr>
          <p:nvPr>
            <p:ph type="ctrTitle"/>
          </p:nvPr>
        </p:nvSpPr>
        <p:spPr>
          <a:xfrm>
            <a:off x="2133600" y="372347"/>
            <a:ext cx="7772400" cy="736600"/>
          </a:xfrm>
        </p:spPr>
        <p:txBody>
          <a:bodyPr rtlCol="0">
            <a:noAutofit/>
          </a:bodyPr>
          <a:lstStyle/>
          <a:p>
            <a:pPr algn="l" eaLnBrk="1" fontAlgn="auto" hangingPunct="1">
              <a:spcAft>
                <a:spcPts val="0"/>
              </a:spcAft>
              <a:defRPr/>
            </a:pPr>
            <a:r>
              <a:rPr lang="en-US" sz="4000" b="1" dirty="0" smtClean="0">
                <a:latin typeface="Algerian" panose="04020705040A02060702" pitchFamily="82" charset="0"/>
              </a:rPr>
              <a:t>ATTANDANCE</a:t>
            </a:r>
            <a:endParaRPr sz="4000" b="1" dirty="0" smtClean="0">
              <a:latin typeface="Algerian" panose="04020705040A02060702" pitchFamily="82" charset="0"/>
            </a:endParaRPr>
          </a:p>
        </p:txBody>
      </p:sp>
      <p:sp>
        <p:nvSpPr>
          <p:cNvPr id="11268" name="Rectangle 7"/>
          <p:cNvSpPr>
            <a:spLocks noChangeArrowheads="1"/>
          </p:cNvSpPr>
          <p:nvPr/>
        </p:nvSpPr>
        <p:spPr bwMode="auto">
          <a:xfrm>
            <a:off x="0" y="53721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1269"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1271"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3" name="Rectangle 26"/>
          <p:cNvSpPr>
            <a:spLocks noChangeArrowheads="1"/>
          </p:cNvSpPr>
          <p:nvPr/>
        </p:nvSpPr>
        <p:spPr bwMode="auto">
          <a:xfrm>
            <a:off x="0" y="4714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Users\Lenovo\AppData\Local\Microsoft\Windows\INetCache\Content.MSO\2827ABE6.tmp"/>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900" y="1481294"/>
            <a:ext cx="6324600" cy="4321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barn(inVertical)">
                                      <p:cBhvr>
                                        <p:cTn id="7" dur="5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anose="04020705040A02060702" pitchFamily="82" charset="0"/>
              </a:rPr>
              <a:t>DAYCARE REPORT</a:t>
            </a:r>
            <a:endParaRPr lang="en-US" b="1" dirty="0">
              <a:latin typeface="Algerian" panose="04020705040A02060702" pitchFamily="82" charset="0"/>
            </a:endParaRPr>
          </a:p>
        </p:txBody>
      </p:sp>
      <p:pic>
        <p:nvPicPr>
          <p:cNvPr id="4" name="Content Placeholder 3" descr="C:\Users\Lenovo\AppData\Local\Microsoft\Windows\INetCache\Content.MSO\FA7D1FE.tmp"/>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56292" y="2160588"/>
            <a:ext cx="5255028" cy="388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427021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427037"/>
            <a:ext cx="7886700" cy="1325563"/>
          </a:xfrm>
        </p:spPr>
        <p:txBody>
          <a:bodyPr/>
          <a:lstStyle/>
          <a:p>
            <a:r>
              <a:rPr lang="en-US" b="1" dirty="0" smtClean="0">
                <a:latin typeface="Algerian" panose="04020705040A02060702" pitchFamily="82" charset="0"/>
              </a:rPr>
              <a:t>PAYMENT</a:t>
            </a:r>
            <a:endParaRPr lang="en-US" b="1" dirty="0">
              <a:latin typeface="Algerian" panose="04020705040A02060702" pitchFamily="82" charset="0"/>
            </a:endParaRPr>
          </a:p>
        </p:txBody>
      </p:sp>
      <p:pic>
        <p:nvPicPr>
          <p:cNvPr id="4" name="Content Placeholder 3" descr="C:\Users\Lenovo\AppData\Local\Microsoft\Windows\INetCache\Content.MSO\66EA4EBC.tmp"/>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341972" y="2160588"/>
            <a:ext cx="4883669" cy="388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366136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
            <a:ext cx="10058400" cy="7162800"/>
          </a:xfrm>
          <a:prstGeom prst="rect">
            <a:avLst/>
          </a:prstGeom>
        </p:spPr>
      </p:pic>
    </p:spTree>
    <p:extLst>
      <p:ext uri="{BB962C8B-B14F-4D97-AF65-F5344CB8AC3E}">
        <p14:creationId xmlns:p14="http://schemas.microsoft.com/office/powerpoint/2010/main" val="212152077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1268" name="Rectangle 7"/>
          <p:cNvSpPr>
            <a:spLocks noChangeArrowheads="1"/>
          </p:cNvSpPr>
          <p:nvPr/>
        </p:nvSpPr>
        <p:spPr bwMode="auto">
          <a:xfrm>
            <a:off x="0" y="53721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1269"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1271"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 name="Rectangle 3"/>
          <p:cNvSpPr>
            <a:spLocks noChangeArrowheads="1"/>
          </p:cNvSpPr>
          <p:nvPr/>
        </p:nvSpPr>
        <p:spPr bwMode="auto">
          <a:xfrm>
            <a:off x="0" y="42386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057400" y="262658"/>
            <a:ext cx="1691489" cy="769441"/>
          </a:xfrm>
          <a:prstGeom prst="rect">
            <a:avLst/>
          </a:prstGeom>
        </p:spPr>
        <p:txBody>
          <a:bodyPr wrap="none">
            <a:spAutoFit/>
          </a:bodyPr>
          <a:lstStyle/>
          <a:p>
            <a:pPr lvl="0"/>
            <a:r>
              <a:rPr lang="en-GB" sz="4400" b="1" dirty="0" smtClean="0">
                <a:latin typeface="Algerian" panose="04020705040A02060702" pitchFamily="82" charset="0"/>
              </a:rPr>
              <a:t>CHILD</a:t>
            </a:r>
            <a:endParaRPr lang="en-GB" sz="4400" b="1" dirty="0">
              <a:latin typeface="Algerian" panose="04020705040A02060702" pitchFamily="82" charset="0"/>
            </a:endParaRPr>
          </a:p>
        </p:txBody>
      </p:sp>
      <p:pic>
        <p:nvPicPr>
          <p:cNvPr id="10" name="Picture 9" descr="C:\Users\Lenovo\AppData\Local\Microsoft\Windows\INetCache\Content.MSO\4232F02A.tmp"/>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4153" y="1294756"/>
            <a:ext cx="5732145" cy="5010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21313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435" y="381000"/>
            <a:ext cx="7886700" cy="1325563"/>
          </a:xfrm>
        </p:spPr>
        <p:txBody>
          <a:bodyPr>
            <a:normAutofit/>
          </a:bodyPr>
          <a:lstStyle/>
          <a:p>
            <a:r>
              <a:rPr lang="en-US" sz="4000" b="1" dirty="0" smtClean="0">
                <a:latin typeface="Algerian" panose="04020705040A02060702" pitchFamily="82" charset="0"/>
              </a:rPr>
              <a:t>APPOINTMENT</a:t>
            </a:r>
            <a:endParaRPr lang="en-US" sz="4000" b="1" dirty="0">
              <a:latin typeface="Algerian" panose="04020705040A02060702" pitchFamily="82" charset="0"/>
            </a:endParaRPr>
          </a:p>
        </p:txBody>
      </p:sp>
      <p:pic>
        <p:nvPicPr>
          <p:cNvPr id="4" name="Content Placeholder 3" descr="C:\Users\Lenovo\AppData\Local\Microsoft\Windows\INetCache\Content.MSO\ADE70352.tmp"/>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305299" y="2160588"/>
            <a:ext cx="4957015" cy="388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161902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7886700" cy="1325563"/>
          </a:xfrm>
        </p:spPr>
        <p:txBody>
          <a:bodyPr>
            <a:noAutofit/>
          </a:bodyPr>
          <a:lstStyle/>
          <a:p>
            <a:r>
              <a:rPr lang="en-US" sz="4800" dirty="0"/>
              <a:t> </a:t>
            </a:r>
            <a:br>
              <a:rPr lang="en-US" sz="4800" dirty="0"/>
            </a:br>
            <a:r>
              <a:rPr lang="en-US" sz="4800" b="1" dirty="0"/>
              <a:t>Reviews</a:t>
            </a:r>
            <a:r>
              <a:rPr lang="en-US" sz="4800" dirty="0"/>
              <a:t/>
            </a:r>
            <a:br>
              <a:rPr lang="en-US" sz="4800" dirty="0"/>
            </a:br>
            <a:endParaRPr lang="en-US" sz="4800" dirty="0"/>
          </a:p>
        </p:txBody>
      </p:sp>
      <p:pic>
        <p:nvPicPr>
          <p:cNvPr id="4" name="Content Placeholder 3" descr="C:\Users\Lenovo\AppData\Local\Microsoft\Windows\INetCache\Content.MSO\574FD9A4.tmp"/>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296076" y="2160588"/>
            <a:ext cx="4975460" cy="388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783684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lgerian" panose="04020705040A02060702" pitchFamily="82" charset="0"/>
              </a:rPr>
              <a:t>SEQUENCE DIAGRAM </a:t>
            </a:r>
            <a:r>
              <a:rPr lang="en-US" b="1" dirty="0" smtClean="0">
                <a:latin typeface="Algerian" panose="04020705040A02060702" pitchFamily="82" charset="0"/>
              </a:rPr>
              <a:t>LOGOUT</a:t>
            </a:r>
            <a:endParaRPr lang="en-US" dirty="0">
              <a:latin typeface="Algerian" panose="04020705040A02060702" pitchFamily="82" charset="0"/>
            </a:endParaRPr>
          </a:p>
        </p:txBody>
      </p:sp>
      <p:pic>
        <p:nvPicPr>
          <p:cNvPr id="4" name="Picture 3"/>
          <p:cNvPicPr>
            <a:picLocks noChangeAspect="1"/>
          </p:cNvPicPr>
          <p:nvPr/>
        </p:nvPicPr>
        <p:blipFill>
          <a:blip r:embed="rId2"/>
          <a:stretch>
            <a:fillRect/>
          </a:stretch>
        </p:blipFill>
        <p:spPr>
          <a:xfrm>
            <a:off x="762000" y="2117836"/>
            <a:ext cx="7213570" cy="4710113"/>
          </a:xfrm>
          <a:prstGeom prst="rect">
            <a:avLst/>
          </a:prstGeom>
        </p:spPr>
      </p:pic>
    </p:spTree>
    <p:extLst>
      <p:ext uri="{BB962C8B-B14F-4D97-AF65-F5344CB8AC3E}">
        <p14:creationId xmlns:p14="http://schemas.microsoft.com/office/powerpoint/2010/main" val="820705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0482" name="Rectangle 5"/>
          <p:cNvSpPr>
            <a:spLocks noChangeArrowheads="1"/>
          </p:cNvSpPr>
          <p:nvPr/>
        </p:nvSpPr>
        <p:spPr bwMode="auto">
          <a:xfrm>
            <a:off x="0" y="1776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0483" name="Rectangle 6"/>
          <p:cNvSpPr>
            <a:spLocks noChangeArrowheads="1"/>
          </p:cNvSpPr>
          <p:nvPr/>
        </p:nvSpPr>
        <p:spPr bwMode="auto">
          <a:xfrm>
            <a:off x="0" y="508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endParaRPr lang="en-US">
              <a:latin typeface="Arial" charset="0"/>
            </a:endParaRPr>
          </a:p>
        </p:txBody>
      </p:sp>
      <p:sp>
        <p:nvSpPr>
          <p:cNvPr id="60424" name="Rectangle 8"/>
          <p:cNvSpPr>
            <a:spLocks noGrp="1" noChangeArrowheads="1"/>
          </p:cNvSpPr>
          <p:nvPr>
            <p:ph type="title"/>
          </p:nvPr>
        </p:nvSpPr>
        <p:spPr>
          <a:xfrm>
            <a:off x="381000" y="478633"/>
            <a:ext cx="8229600" cy="457200"/>
          </a:xfrm>
        </p:spPr>
        <p:txBody>
          <a:bodyPr rtlCol="0">
            <a:noAutofit/>
          </a:bodyPr>
          <a:lstStyle/>
          <a:p>
            <a:pPr algn="l">
              <a:defRPr/>
            </a:pPr>
            <a:r>
              <a:rPr lang="en-US" sz="3600" b="1" u="sng" dirty="0" smtClean="0">
                <a:latin typeface="Algerian" panose="04020705040A02060702" pitchFamily="82" charset="0"/>
              </a:rPr>
              <a:t>Logical </a:t>
            </a:r>
            <a:r>
              <a:rPr lang="en-US" sz="3600" b="1" u="sng" dirty="0" err="1" smtClean="0">
                <a:latin typeface="Algerian" panose="04020705040A02060702" pitchFamily="82" charset="0"/>
              </a:rPr>
              <a:t>Model|Class</a:t>
            </a:r>
            <a:r>
              <a:rPr lang="en-US" sz="3600" b="1" u="sng" dirty="0" smtClean="0">
                <a:latin typeface="Algerian" panose="04020705040A02060702" pitchFamily="82" charset="0"/>
              </a:rPr>
              <a:t> Diagram:</a:t>
            </a:r>
          </a:p>
        </p:txBody>
      </p:sp>
      <p:sp>
        <p:nvSpPr>
          <p:cNvPr id="20485"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0486"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0487"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137" y="1361507"/>
            <a:ext cx="6775725" cy="52202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0424"/>
                                        </p:tgtEl>
                                        <p:attrNameLst>
                                          <p:attrName>style.visibility</p:attrName>
                                        </p:attrNameLst>
                                      </p:cBhvr>
                                      <p:to>
                                        <p:strVal val="visible"/>
                                      </p:to>
                                    </p:set>
                                    <p:animEffect transition="in" filter="barn(inVertical)">
                                      <p:cBhvr>
                                        <p:cTn id="7" dur="500"/>
                                        <p:tgtEl>
                                          <p:spTgt spid="6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09600" y="152400"/>
            <a:ext cx="7772400" cy="539750"/>
          </a:xfrm>
        </p:spPr>
        <p:txBody>
          <a:bodyPr rtlCol="0">
            <a:noAutofit/>
          </a:bodyPr>
          <a:lstStyle/>
          <a:p>
            <a:pPr algn="l">
              <a:defRPr/>
            </a:pPr>
            <a:r>
              <a:rPr lang="en-US" sz="4000" b="1" u="sng" dirty="0" smtClean="0">
                <a:latin typeface="Algerian" panose="04020705040A02060702" pitchFamily="82" charset="0"/>
              </a:rPr>
              <a:t>Database </a:t>
            </a:r>
            <a:r>
              <a:rPr lang="en-US" sz="4000" b="1" u="sng" dirty="0">
                <a:latin typeface="Algerian" panose="04020705040A02060702" pitchFamily="82" charset="0"/>
              </a:rPr>
              <a:t>Diagram:</a:t>
            </a:r>
            <a:endParaRPr sz="4000" b="1" u="sng" dirty="0" smtClean="0">
              <a:latin typeface="Algerian" panose="04020705040A02060702" pitchFamily="82" charset="0"/>
            </a:endParaRPr>
          </a:p>
        </p:txBody>
      </p:sp>
      <p:sp>
        <p:nvSpPr>
          <p:cNvPr id="22531" name="Rectangle 7"/>
          <p:cNvSpPr>
            <a:spLocks noChangeArrowheads="1"/>
          </p:cNvSpPr>
          <p:nvPr/>
        </p:nvSpPr>
        <p:spPr bwMode="auto">
          <a:xfrm>
            <a:off x="-380999" y="152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4"/>
          <a:srcRect l="5735" t="-6022" r="4803" b="8467"/>
          <a:stretch/>
        </p:blipFill>
        <p:spPr>
          <a:xfrm>
            <a:off x="1143000" y="381000"/>
            <a:ext cx="5943600" cy="617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barn(inVertical)">
                                      <p:cBhvr>
                                        <p:cTn id="7" dur="500"/>
                                        <p:tgtEl>
                                          <p:spTgt spid="6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1676400" y="152205"/>
            <a:ext cx="7772400" cy="1066800"/>
          </a:xfrm>
        </p:spPr>
        <p:txBody>
          <a:bodyPr rtlCol="0">
            <a:normAutofit/>
          </a:bodyPr>
          <a:lstStyle/>
          <a:p>
            <a:pPr algn="l">
              <a:defRPr/>
            </a:pPr>
            <a:r>
              <a:rPr lang="en-US" sz="4000" b="1" u="sng" dirty="0" smtClean="0">
                <a:latin typeface="Algerian" panose="04020705040A02060702" pitchFamily="82" charset="0"/>
              </a:rPr>
              <a:t>GUI (Home Page)</a:t>
            </a:r>
            <a:endParaRPr sz="2700" b="1" u="sng" dirty="0" smtClean="0">
              <a:latin typeface="Algerian" panose="04020705040A02060702" pitchFamily="82" charset="0"/>
            </a:endParaRPr>
          </a:p>
        </p:txBody>
      </p:sp>
      <p:sp>
        <p:nvSpPr>
          <p:cNvPr id="22531" name="Rectangle 7"/>
          <p:cNvSpPr>
            <a:spLocks noChangeArrowheads="1"/>
          </p:cNvSpPr>
          <p:nvPr/>
        </p:nvSpPr>
        <p:spPr bwMode="auto">
          <a:xfrm>
            <a:off x="-2286000" y="-48491"/>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03" y="1414864"/>
            <a:ext cx="7074794" cy="5014511"/>
          </a:xfrm>
          <a:prstGeom prst="rect">
            <a:avLst/>
          </a:prstGeom>
        </p:spPr>
      </p:pic>
    </p:spTree>
    <p:extLst>
      <p:ext uri="{BB962C8B-B14F-4D97-AF65-F5344CB8AC3E}">
        <p14:creationId xmlns:p14="http://schemas.microsoft.com/office/powerpoint/2010/main" val="61072169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wipe(down)">
                                      <p:cBhvr>
                                        <p:cTn id="7" dur="580">
                                          <p:stCondLst>
                                            <p:cond delay="0"/>
                                          </p:stCondLst>
                                        </p:cTn>
                                        <p:tgtEl>
                                          <p:spTgt spid="61445"/>
                                        </p:tgtEl>
                                      </p:cBhvr>
                                    </p:animEffect>
                                    <p:anim calcmode="lin" valueType="num">
                                      <p:cBhvr>
                                        <p:cTn id="8" dur="1822" tmFilter="0,0; 0.14,0.36; 0.43,0.73; 0.71,0.91; 1.0,1.0">
                                          <p:stCondLst>
                                            <p:cond delay="0"/>
                                          </p:stCondLst>
                                        </p:cTn>
                                        <p:tgtEl>
                                          <p:spTgt spid="6144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44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44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44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445"/>
                                        </p:tgtEl>
                                        <p:attrNameLst>
                                          <p:attrName>ppt_y</p:attrName>
                                        </p:attrNameLst>
                                      </p:cBhvr>
                                      <p:tavLst>
                                        <p:tav tm="0" fmla="#ppt_y-sin(pi*$)/81">
                                          <p:val>
                                            <p:fltVal val="0"/>
                                          </p:val>
                                        </p:tav>
                                        <p:tav tm="100000">
                                          <p:val>
                                            <p:fltVal val="1"/>
                                          </p:val>
                                        </p:tav>
                                      </p:tavLst>
                                    </p:anim>
                                    <p:animScale>
                                      <p:cBhvr>
                                        <p:cTn id="13" dur="26">
                                          <p:stCondLst>
                                            <p:cond delay="650"/>
                                          </p:stCondLst>
                                        </p:cTn>
                                        <p:tgtEl>
                                          <p:spTgt spid="61445"/>
                                        </p:tgtEl>
                                      </p:cBhvr>
                                      <p:to x="100000" y="60000"/>
                                    </p:animScale>
                                    <p:animScale>
                                      <p:cBhvr>
                                        <p:cTn id="14" dur="166" decel="50000">
                                          <p:stCondLst>
                                            <p:cond delay="676"/>
                                          </p:stCondLst>
                                        </p:cTn>
                                        <p:tgtEl>
                                          <p:spTgt spid="61445"/>
                                        </p:tgtEl>
                                      </p:cBhvr>
                                      <p:to x="100000" y="100000"/>
                                    </p:animScale>
                                    <p:animScale>
                                      <p:cBhvr>
                                        <p:cTn id="15" dur="26">
                                          <p:stCondLst>
                                            <p:cond delay="1312"/>
                                          </p:stCondLst>
                                        </p:cTn>
                                        <p:tgtEl>
                                          <p:spTgt spid="61445"/>
                                        </p:tgtEl>
                                      </p:cBhvr>
                                      <p:to x="100000" y="80000"/>
                                    </p:animScale>
                                    <p:animScale>
                                      <p:cBhvr>
                                        <p:cTn id="16" dur="166" decel="50000">
                                          <p:stCondLst>
                                            <p:cond delay="1338"/>
                                          </p:stCondLst>
                                        </p:cTn>
                                        <p:tgtEl>
                                          <p:spTgt spid="61445"/>
                                        </p:tgtEl>
                                      </p:cBhvr>
                                      <p:to x="100000" y="100000"/>
                                    </p:animScale>
                                    <p:animScale>
                                      <p:cBhvr>
                                        <p:cTn id="17" dur="26">
                                          <p:stCondLst>
                                            <p:cond delay="1642"/>
                                          </p:stCondLst>
                                        </p:cTn>
                                        <p:tgtEl>
                                          <p:spTgt spid="61445"/>
                                        </p:tgtEl>
                                      </p:cBhvr>
                                      <p:to x="100000" y="90000"/>
                                    </p:animScale>
                                    <p:animScale>
                                      <p:cBhvr>
                                        <p:cTn id="18" dur="166" decel="50000">
                                          <p:stCondLst>
                                            <p:cond delay="1668"/>
                                          </p:stCondLst>
                                        </p:cTn>
                                        <p:tgtEl>
                                          <p:spTgt spid="61445"/>
                                        </p:tgtEl>
                                      </p:cBhvr>
                                      <p:to x="100000" y="100000"/>
                                    </p:animScale>
                                    <p:animScale>
                                      <p:cBhvr>
                                        <p:cTn id="19" dur="26">
                                          <p:stCondLst>
                                            <p:cond delay="1808"/>
                                          </p:stCondLst>
                                        </p:cTn>
                                        <p:tgtEl>
                                          <p:spTgt spid="61445"/>
                                        </p:tgtEl>
                                      </p:cBhvr>
                                      <p:to x="100000" y="95000"/>
                                    </p:animScale>
                                    <p:animScale>
                                      <p:cBhvr>
                                        <p:cTn id="20" dur="166" decel="50000">
                                          <p:stCondLst>
                                            <p:cond delay="1834"/>
                                          </p:stCondLst>
                                        </p:cTn>
                                        <p:tgtEl>
                                          <p:spTgt spid="6144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457200" y="914400"/>
            <a:ext cx="8458200" cy="609600"/>
          </a:xfrm>
        </p:spPr>
        <p:txBody>
          <a:bodyPr rtlCol="0">
            <a:noAutofit/>
          </a:bodyPr>
          <a:lstStyle/>
          <a:p>
            <a:pPr marL="182880" algn="l">
              <a:defRPr/>
            </a:pPr>
            <a:r>
              <a:rPr lang="en-US" sz="4000" b="1" u="sng" dirty="0" smtClean="0">
                <a:latin typeface="Algerian" panose="04020705040A02060702" pitchFamily="82" charset="0"/>
              </a:rPr>
              <a:t>GUI </a:t>
            </a:r>
            <a:r>
              <a:rPr lang="en-US" sz="4000" b="1" u="sng" dirty="0">
                <a:latin typeface="Algerian" panose="04020705040A02060702" pitchFamily="82" charset="0"/>
              </a:rPr>
              <a:t>(manage daycare picture)</a:t>
            </a:r>
            <a:r>
              <a:rPr lang="en-US" sz="3600" b="1" u="sng" dirty="0" smtClean="0">
                <a:latin typeface="Algerian" panose="04020705040A02060702" pitchFamily="82" charset="0"/>
              </a:rPr>
              <a:t> </a:t>
            </a:r>
            <a:endParaRPr sz="3600" b="1" u="sng" dirty="0" smtClean="0">
              <a:latin typeface="Algerian" panose="04020705040A02060702" pitchFamily="82" charset="0"/>
            </a:endParaRPr>
          </a:p>
        </p:txBody>
      </p:sp>
      <p:sp>
        <p:nvSpPr>
          <p:cNvPr id="22531" name="Rectangle 7"/>
          <p:cNvSpPr>
            <a:spLocks noChangeArrowheads="1"/>
          </p:cNvSpPr>
          <p:nvPr/>
        </p:nvSpPr>
        <p:spPr bwMode="auto">
          <a:xfrm>
            <a:off x="-380999" y="152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1905000"/>
            <a:ext cx="7924800" cy="4607719"/>
          </a:xfrm>
          <a:prstGeom prst="rect">
            <a:avLst/>
          </a:prstGeom>
        </p:spPr>
      </p:pic>
    </p:spTree>
    <p:extLst>
      <p:ext uri="{BB962C8B-B14F-4D97-AF65-F5344CB8AC3E}">
        <p14:creationId xmlns:p14="http://schemas.microsoft.com/office/powerpoint/2010/main" val="91063234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wipe(down)">
                                      <p:cBhvr>
                                        <p:cTn id="7" dur="580">
                                          <p:stCondLst>
                                            <p:cond delay="0"/>
                                          </p:stCondLst>
                                        </p:cTn>
                                        <p:tgtEl>
                                          <p:spTgt spid="61445"/>
                                        </p:tgtEl>
                                      </p:cBhvr>
                                    </p:animEffect>
                                    <p:anim calcmode="lin" valueType="num">
                                      <p:cBhvr>
                                        <p:cTn id="8" dur="1822" tmFilter="0,0; 0.14,0.36; 0.43,0.73; 0.71,0.91; 1.0,1.0">
                                          <p:stCondLst>
                                            <p:cond delay="0"/>
                                          </p:stCondLst>
                                        </p:cTn>
                                        <p:tgtEl>
                                          <p:spTgt spid="6144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44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44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44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445"/>
                                        </p:tgtEl>
                                        <p:attrNameLst>
                                          <p:attrName>ppt_y</p:attrName>
                                        </p:attrNameLst>
                                      </p:cBhvr>
                                      <p:tavLst>
                                        <p:tav tm="0" fmla="#ppt_y-sin(pi*$)/81">
                                          <p:val>
                                            <p:fltVal val="0"/>
                                          </p:val>
                                        </p:tav>
                                        <p:tav tm="100000">
                                          <p:val>
                                            <p:fltVal val="1"/>
                                          </p:val>
                                        </p:tav>
                                      </p:tavLst>
                                    </p:anim>
                                    <p:animScale>
                                      <p:cBhvr>
                                        <p:cTn id="13" dur="26">
                                          <p:stCondLst>
                                            <p:cond delay="650"/>
                                          </p:stCondLst>
                                        </p:cTn>
                                        <p:tgtEl>
                                          <p:spTgt spid="61445"/>
                                        </p:tgtEl>
                                      </p:cBhvr>
                                      <p:to x="100000" y="60000"/>
                                    </p:animScale>
                                    <p:animScale>
                                      <p:cBhvr>
                                        <p:cTn id="14" dur="166" decel="50000">
                                          <p:stCondLst>
                                            <p:cond delay="676"/>
                                          </p:stCondLst>
                                        </p:cTn>
                                        <p:tgtEl>
                                          <p:spTgt spid="61445"/>
                                        </p:tgtEl>
                                      </p:cBhvr>
                                      <p:to x="100000" y="100000"/>
                                    </p:animScale>
                                    <p:animScale>
                                      <p:cBhvr>
                                        <p:cTn id="15" dur="26">
                                          <p:stCondLst>
                                            <p:cond delay="1312"/>
                                          </p:stCondLst>
                                        </p:cTn>
                                        <p:tgtEl>
                                          <p:spTgt spid="61445"/>
                                        </p:tgtEl>
                                      </p:cBhvr>
                                      <p:to x="100000" y="80000"/>
                                    </p:animScale>
                                    <p:animScale>
                                      <p:cBhvr>
                                        <p:cTn id="16" dur="166" decel="50000">
                                          <p:stCondLst>
                                            <p:cond delay="1338"/>
                                          </p:stCondLst>
                                        </p:cTn>
                                        <p:tgtEl>
                                          <p:spTgt spid="61445"/>
                                        </p:tgtEl>
                                      </p:cBhvr>
                                      <p:to x="100000" y="100000"/>
                                    </p:animScale>
                                    <p:animScale>
                                      <p:cBhvr>
                                        <p:cTn id="17" dur="26">
                                          <p:stCondLst>
                                            <p:cond delay="1642"/>
                                          </p:stCondLst>
                                        </p:cTn>
                                        <p:tgtEl>
                                          <p:spTgt spid="61445"/>
                                        </p:tgtEl>
                                      </p:cBhvr>
                                      <p:to x="100000" y="90000"/>
                                    </p:animScale>
                                    <p:animScale>
                                      <p:cBhvr>
                                        <p:cTn id="18" dur="166" decel="50000">
                                          <p:stCondLst>
                                            <p:cond delay="1668"/>
                                          </p:stCondLst>
                                        </p:cTn>
                                        <p:tgtEl>
                                          <p:spTgt spid="61445"/>
                                        </p:tgtEl>
                                      </p:cBhvr>
                                      <p:to x="100000" y="100000"/>
                                    </p:animScale>
                                    <p:animScale>
                                      <p:cBhvr>
                                        <p:cTn id="19" dur="26">
                                          <p:stCondLst>
                                            <p:cond delay="1808"/>
                                          </p:stCondLst>
                                        </p:cTn>
                                        <p:tgtEl>
                                          <p:spTgt spid="61445"/>
                                        </p:tgtEl>
                                      </p:cBhvr>
                                      <p:to x="100000" y="95000"/>
                                    </p:animScale>
                                    <p:animScale>
                                      <p:cBhvr>
                                        <p:cTn id="20" dur="166" decel="50000">
                                          <p:stCondLst>
                                            <p:cond delay="1834"/>
                                          </p:stCondLst>
                                        </p:cTn>
                                        <p:tgtEl>
                                          <p:spTgt spid="6144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1143000" y="127000"/>
            <a:ext cx="7772400" cy="1066800"/>
          </a:xfrm>
        </p:spPr>
        <p:txBody>
          <a:bodyPr rtlCol="0">
            <a:normAutofit/>
          </a:bodyPr>
          <a:lstStyle/>
          <a:p>
            <a:pPr marL="182880" algn="l">
              <a:defRPr/>
            </a:pPr>
            <a:r>
              <a:rPr lang="en-US" sz="3600" b="1" u="sng" dirty="0" smtClean="0">
                <a:latin typeface="Algerian" panose="04020705040A02060702" pitchFamily="82" charset="0"/>
              </a:rPr>
              <a:t>GUI (Register Account)</a:t>
            </a:r>
            <a:endParaRPr sz="3200" b="1" u="sng" dirty="0" smtClean="0">
              <a:latin typeface="Algerian" panose="04020705040A02060702" pitchFamily="82" charset="0"/>
            </a:endParaRPr>
          </a:p>
        </p:txBody>
      </p:sp>
      <p:sp>
        <p:nvSpPr>
          <p:cNvPr id="22531" name="Rectangle 7"/>
          <p:cNvSpPr>
            <a:spLocks noChangeArrowheads="1"/>
          </p:cNvSpPr>
          <p:nvPr/>
        </p:nvSpPr>
        <p:spPr bwMode="auto">
          <a:xfrm>
            <a:off x="-380999" y="152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878806"/>
            <a:ext cx="7848600" cy="4550569"/>
          </a:xfrm>
          <a:prstGeom prst="rect">
            <a:avLst/>
          </a:prstGeom>
        </p:spPr>
      </p:pic>
    </p:spTree>
    <p:extLst>
      <p:ext uri="{BB962C8B-B14F-4D97-AF65-F5344CB8AC3E}">
        <p14:creationId xmlns:p14="http://schemas.microsoft.com/office/powerpoint/2010/main" val="37128415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wipe(down)">
                                      <p:cBhvr>
                                        <p:cTn id="7" dur="580">
                                          <p:stCondLst>
                                            <p:cond delay="0"/>
                                          </p:stCondLst>
                                        </p:cTn>
                                        <p:tgtEl>
                                          <p:spTgt spid="61445"/>
                                        </p:tgtEl>
                                      </p:cBhvr>
                                    </p:animEffect>
                                    <p:anim calcmode="lin" valueType="num">
                                      <p:cBhvr>
                                        <p:cTn id="8" dur="1822" tmFilter="0,0; 0.14,0.36; 0.43,0.73; 0.71,0.91; 1.0,1.0">
                                          <p:stCondLst>
                                            <p:cond delay="0"/>
                                          </p:stCondLst>
                                        </p:cTn>
                                        <p:tgtEl>
                                          <p:spTgt spid="6144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44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44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44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445"/>
                                        </p:tgtEl>
                                        <p:attrNameLst>
                                          <p:attrName>ppt_y</p:attrName>
                                        </p:attrNameLst>
                                      </p:cBhvr>
                                      <p:tavLst>
                                        <p:tav tm="0" fmla="#ppt_y-sin(pi*$)/81">
                                          <p:val>
                                            <p:fltVal val="0"/>
                                          </p:val>
                                        </p:tav>
                                        <p:tav tm="100000">
                                          <p:val>
                                            <p:fltVal val="1"/>
                                          </p:val>
                                        </p:tav>
                                      </p:tavLst>
                                    </p:anim>
                                    <p:animScale>
                                      <p:cBhvr>
                                        <p:cTn id="13" dur="26">
                                          <p:stCondLst>
                                            <p:cond delay="650"/>
                                          </p:stCondLst>
                                        </p:cTn>
                                        <p:tgtEl>
                                          <p:spTgt spid="61445"/>
                                        </p:tgtEl>
                                      </p:cBhvr>
                                      <p:to x="100000" y="60000"/>
                                    </p:animScale>
                                    <p:animScale>
                                      <p:cBhvr>
                                        <p:cTn id="14" dur="166" decel="50000">
                                          <p:stCondLst>
                                            <p:cond delay="676"/>
                                          </p:stCondLst>
                                        </p:cTn>
                                        <p:tgtEl>
                                          <p:spTgt spid="61445"/>
                                        </p:tgtEl>
                                      </p:cBhvr>
                                      <p:to x="100000" y="100000"/>
                                    </p:animScale>
                                    <p:animScale>
                                      <p:cBhvr>
                                        <p:cTn id="15" dur="26">
                                          <p:stCondLst>
                                            <p:cond delay="1312"/>
                                          </p:stCondLst>
                                        </p:cTn>
                                        <p:tgtEl>
                                          <p:spTgt spid="61445"/>
                                        </p:tgtEl>
                                      </p:cBhvr>
                                      <p:to x="100000" y="80000"/>
                                    </p:animScale>
                                    <p:animScale>
                                      <p:cBhvr>
                                        <p:cTn id="16" dur="166" decel="50000">
                                          <p:stCondLst>
                                            <p:cond delay="1338"/>
                                          </p:stCondLst>
                                        </p:cTn>
                                        <p:tgtEl>
                                          <p:spTgt spid="61445"/>
                                        </p:tgtEl>
                                      </p:cBhvr>
                                      <p:to x="100000" y="100000"/>
                                    </p:animScale>
                                    <p:animScale>
                                      <p:cBhvr>
                                        <p:cTn id="17" dur="26">
                                          <p:stCondLst>
                                            <p:cond delay="1642"/>
                                          </p:stCondLst>
                                        </p:cTn>
                                        <p:tgtEl>
                                          <p:spTgt spid="61445"/>
                                        </p:tgtEl>
                                      </p:cBhvr>
                                      <p:to x="100000" y="90000"/>
                                    </p:animScale>
                                    <p:animScale>
                                      <p:cBhvr>
                                        <p:cTn id="18" dur="166" decel="50000">
                                          <p:stCondLst>
                                            <p:cond delay="1668"/>
                                          </p:stCondLst>
                                        </p:cTn>
                                        <p:tgtEl>
                                          <p:spTgt spid="61445"/>
                                        </p:tgtEl>
                                      </p:cBhvr>
                                      <p:to x="100000" y="100000"/>
                                    </p:animScale>
                                    <p:animScale>
                                      <p:cBhvr>
                                        <p:cTn id="19" dur="26">
                                          <p:stCondLst>
                                            <p:cond delay="1808"/>
                                          </p:stCondLst>
                                        </p:cTn>
                                        <p:tgtEl>
                                          <p:spTgt spid="61445"/>
                                        </p:tgtEl>
                                      </p:cBhvr>
                                      <p:to x="100000" y="95000"/>
                                    </p:animScale>
                                    <p:animScale>
                                      <p:cBhvr>
                                        <p:cTn id="20" dur="166" decel="50000">
                                          <p:stCondLst>
                                            <p:cond delay="1834"/>
                                          </p:stCondLst>
                                        </p:cTn>
                                        <p:tgtEl>
                                          <p:spTgt spid="6144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2057400" y="62811"/>
            <a:ext cx="7772400" cy="1066800"/>
          </a:xfrm>
        </p:spPr>
        <p:txBody>
          <a:bodyPr rtlCol="0">
            <a:normAutofit/>
          </a:bodyPr>
          <a:lstStyle/>
          <a:p>
            <a:pPr marL="182880" indent="0" algn="l">
              <a:buNone/>
              <a:defRPr/>
            </a:pPr>
            <a:r>
              <a:rPr lang="en-US" sz="3600" b="1" u="sng" dirty="0" smtClean="0">
                <a:latin typeface="Algerian" panose="04020705040A02060702" pitchFamily="82" charset="0"/>
              </a:rPr>
              <a:t>GHI (User login)</a:t>
            </a:r>
            <a:endParaRPr sz="3600" b="1" u="sng" dirty="0" smtClean="0">
              <a:latin typeface="Algerian" panose="04020705040A02060702" pitchFamily="82" charset="0"/>
            </a:endParaRPr>
          </a:p>
        </p:txBody>
      </p:sp>
      <p:sp>
        <p:nvSpPr>
          <p:cNvPr id="22531" name="Rectangle 7"/>
          <p:cNvSpPr>
            <a:spLocks noChangeArrowheads="1"/>
          </p:cNvSpPr>
          <p:nvPr/>
        </p:nvSpPr>
        <p:spPr bwMode="auto">
          <a:xfrm>
            <a:off x="-380999" y="152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35944"/>
            <a:ext cx="7048500" cy="4593431"/>
          </a:xfrm>
          <a:prstGeom prst="rect">
            <a:avLst/>
          </a:prstGeom>
        </p:spPr>
      </p:pic>
    </p:spTree>
    <p:extLst>
      <p:ext uri="{BB962C8B-B14F-4D97-AF65-F5344CB8AC3E}">
        <p14:creationId xmlns:p14="http://schemas.microsoft.com/office/powerpoint/2010/main" val="393340387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wipe(down)">
                                      <p:cBhvr>
                                        <p:cTn id="7" dur="580">
                                          <p:stCondLst>
                                            <p:cond delay="0"/>
                                          </p:stCondLst>
                                        </p:cTn>
                                        <p:tgtEl>
                                          <p:spTgt spid="61445"/>
                                        </p:tgtEl>
                                      </p:cBhvr>
                                    </p:animEffect>
                                    <p:anim calcmode="lin" valueType="num">
                                      <p:cBhvr>
                                        <p:cTn id="8" dur="1822" tmFilter="0,0; 0.14,0.36; 0.43,0.73; 0.71,0.91; 1.0,1.0">
                                          <p:stCondLst>
                                            <p:cond delay="0"/>
                                          </p:stCondLst>
                                        </p:cTn>
                                        <p:tgtEl>
                                          <p:spTgt spid="6144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44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44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44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445"/>
                                        </p:tgtEl>
                                        <p:attrNameLst>
                                          <p:attrName>ppt_y</p:attrName>
                                        </p:attrNameLst>
                                      </p:cBhvr>
                                      <p:tavLst>
                                        <p:tav tm="0" fmla="#ppt_y-sin(pi*$)/81">
                                          <p:val>
                                            <p:fltVal val="0"/>
                                          </p:val>
                                        </p:tav>
                                        <p:tav tm="100000">
                                          <p:val>
                                            <p:fltVal val="1"/>
                                          </p:val>
                                        </p:tav>
                                      </p:tavLst>
                                    </p:anim>
                                    <p:animScale>
                                      <p:cBhvr>
                                        <p:cTn id="13" dur="26">
                                          <p:stCondLst>
                                            <p:cond delay="650"/>
                                          </p:stCondLst>
                                        </p:cTn>
                                        <p:tgtEl>
                                          <p:spTgt spid="61445"/>
                                        </p:tgtEl>
                                      </p:cBhvr>
                                      <p:to x="100000" y="60000"/>
                                    </p:animScale>
                                    <p:animScale>
                                      <p:cBhvr>
                                        <p:cTn id="14" dur="166" decel="50000">
                                          <p:stCondLst>
                                            <p:cond delay="676"/>
                                          </p:stCondLst>
                                        </p:cTn>
                                        <p:tgtEl>
                                          <p:spTgt spid="61445"/>
                                        </p:tgtEl>
                                      </p:cBhvr>
                                      <p:to x="100000" y="100000"/>
                                    </p:animScale>
                                    <p:animScale>
                                      <p:cBhvr>
                                        <p:cTn id="15" dur="26">
                                          <p:stCondLst>
                                            <p:cond delay="1312"/>
                                          </p:stCondLst>
                                        </p:cTn>
                                        <p:tgtEl>
                                          <p:spTgt spid="61445"/>
                                        </p:tgtEl>
                                      </p:cBhvr>
                                      <p:to x="100000" y="80000"/>
                                    </p:animScale>
                                    <p:animScale>
                                      <p:cBhvr>
                                        <p:cTn id="16" dur="166" decel="50000">
                                          <p:stCondLst>
                                            <p:cond delay="1338"/>
                                          </p:stCondLst>
                                        </p:cTn>
                                        <p:tgtEl>
                                          <p:spTgt spid="61445"/>
                                        </p:tgtEl>
                                      </p:cBhvr>
                                      <p:to x="100000" y="100000"/>
                                    </p:animScale>
                                    <p:animScale>
                                      <p:cBhvr>
                                        <p:cTn id="17" dur="26">
                                          <p:stCondLst>
                                            <p:cond delay="1642"/>
                                          </p:stCondLst>
                                        </p:cTn>
                                        <p:tgtEl>
                                          <p:spTgt spid="61445"/>
                                        </p:tgtEl>
                                      </p:cBhvr>
                                      <p:to x="100000" y="90000"/>
                                    </p:animScale>
                                    <p:animScale>
                                      <p:cBhvr>
                                        <p:cTn id="18" dur="166" decel="50000">
                                          <p:stCondLst>
                                            <p:cond delay="1668"/>
                                          </p:stCondLst>
                                        </p:cTn>
                                        <p:tgtEl>
                                          <p:spTgt spid="61445"/>
                                        </p:tgtEl>
                                      </p:cBhvr>
                                      <p:to x="100000" y="100000"/>
                                    </p:animScale>
                                    <p:animScale>
                                      <p:cBhvr>
                                        <p:cTn id="19" dur="26">
                                          <p:stCondLst>
                                            <p:cond delay="1808"/>
                                          </p:stCondLst>
                                        </p:cTn>
                                        <p:tgtEl>
                                          <p:spTgt spid="61445"/>
                                        </p:tgtEl>
                                      </p:cBhvr>
                                      <p:to x="100000" y="95000"/>
                                    </p:animScale>
                                    <p:animScale>
                                      <p:cBhvr>
                                        <p:cTn id="20" dur="166" decel="50000">
                                          <p:stCondLst>
                                            <p:cond delay="1834"/>
                                          </p:stCondLst>
                                        </p:cTn>
                                        <p:tgtEl>
                                          <p:spTgt spid="6144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3400" y="1447800"/>
            <a:ext cx="8153400" cy="1295400"/>
          </a:xfrm>
        </p:spPr>
        <p:txBody>
          <a:bodyPr rtlCol="0">
            <a:noAutofit/>
          </a:bodyPr>
          <a:lstStyle/>
          <a:p>
            <a:pPr>
              <a:defRPr/>
            </a:pPr>
            <a:r>
              <a:rPr lang="en-US" sz="4400" b="1" dirty="0" smtClean="0">
                <a:latin typeface="Times New Roman" pitchFamily="18" charset="0"/>
                <a:cs typeface="Times New Roman" pitchFamily="18" charset="0"/>
              </a:rPr>
              <a:t> </a:t>
            </a:r>
            <a:r>
              <a:rPr lang="en-US" sz="4000" b="1" u="sng" dirty="0" smtClean="0">
                <a:latin typeface="Georgia" panose="02040502050405020303" pitchFamily="18" charset="0"/>
                <a:cs typeface="Times New Roman" pitchFamily="18" charset="0"/>
              </a:rPr>
              <a:t>Group</a:t>
            </a:r>
            <a:r>
              <a:rPr lang="en-US" sz="4400" b="1" u="sng" dirty="0" smtClean="0">
                <a:latin typeface="Times New Roman" pitchFamily="18" charset="0"/>
                <a:cs typeface="Times New Roman" pitchFamily="18" charset="0"/>
              </a:rPr>
              <a:t> Member Introduction:-</a:t>
            </a:r>
            <a:endParaRPr lang="en-US" sz="4400" u="sng" dirty="0" smtClean="0"/>
          </a:p>
        </p:txBody>
      </p:sp>
      <p:sp>
        <p:nvSpPr>
          <p:cNvPr id="8195" name="Rectangle 3"/>
          <p:cNvSpPr>
            <a:spLocks noGrp="1" noChangeArrowheads="1"/>
          </p:cNvSpPr>
          <p:nvPr>
            <p:ph idx="1"/>
          </p:nvPr>
        </p:nvSpPr>
        <p:spPr>
          <a:xfrm>
            <a:off x="838200" y="2438400"/>
            <a:ext cx="8229600" cy="2164695"/>
          </a:xfrm>
        </p:spPr>
        <p:txBody>
          <a:bodyPr rtlCol="0">
            <a:spAutoFit/>
          </a:bodyPr>
          <a:lstStyle/>
          <a:p>
            <a:pPr>
              <a:buFont typeface="Wingdings" panose="05000000000000000000" pitchFamily="2" charset="2"/>
              <a:buChar char="v"/>
            </a:pPr>
            <a:endParaRPr lang="en-US" sz="2400" b="1" dirty="0"/>
          </a:p>
          <a:p>
            <a:pPr>
              <a:buFont typeface="Wingdings" panose="05000000000000000000" pitchFamily="2" charset="2"/>
              <a:buChar char="v"/>
            </a:pPr>
            <a:r>
              <a:rPr lang="en-US" sz="2400" b="1" dirty="0"/>
              <a:t>Group Id: &lt; </a:t>
            </a:r>
            <a:r>
              <a:rPr lang="en-US" sz="2400" b="1" dirty="0" smtClean="0">
                <a:effectLst>
                  <a:outerShdw blurRad="69850" dist="43180" dir="5400000" sx="0" sy="0">
                    <a:srgbClr val="000000">
                      <a:alpha val="65000"/>
                    </a:srgbClr>
                  </a:outerShdw>
                </a:effectLst>
              </a:rPr>
              <a:t>S2302F7B24</a:t>
            </a:r>
            <a:r>
              <a:rPr lang="en-US" sz="2400" b="1" dirty="0" smtClean="0"/>
              <a:t>&gt;</a:t>
            </a:r>
            <a:endParaRPr lang="en-US" sz="2400" b="1" dirty="0"/>
          </a:p>
          <a:p>
            <a:pPr>
              <a:buFont typeface="Wingdings" panose="05000000000000000000" pitchFamily="2" charset="2"/>
              <a:buChar char="v"/>
            </a:pPr>
            <a:r>
              <a:rPr lang="en-US" sz="2400" b="1" dirty="0"/>
              <a:t>Supervisor Name </a:t>
            </a:r>
            <a:r>
              <a:rPr lang="en-US" sz="2400" b="1" dirty="0" smtClean="0"/>
              <a:t>:&lt;</a:t>
            </a:r>
            <a:r>
              <a:rPr lang="en-US" sz="2400" b="1" dirty="0" err="1" smtClean="0">
                <a:effectLst>
                  <a:outerShdw blurRad="69850" dist="43180" dir="5400000" sx="0" sy="0">
                    <a:srgbClr val="000000">
                      <a:alpha val="65000"/>
                    </a:srgbClr>
                  </a:outerShdw>
                </a:effectLst>
              </a:rPr>
              <a:t>Jibran</a:t>
            </a:r>
            <a:r>
              <a:rPr lang="en-US" sz="2400" b="1" dirty="0" smtClean="0">
                <a:effectLst>
                  <a:outerShdw blurRad="69850" dist="43180" dir="5400000" sx="0" sy="0">
                    <a:srgbClr val="000000">
                      <a:alpha val="65000"/>
                    </a:srgbClr>
                  </a:outerShdw>
                </a:effectLst>
              </a:rPr>
              <a:t> </a:t>
            </a:r>
            <a:r>
              <a:rPr lang="en-US" sz="2400" b="1" dirty="0">
                <a:effectLst>
                  <a:outerShdw blurRad="69850" dist="43180" dir="5400000" sx="0" sy="0">
                    <a:srgbClr val="000000">
                      <a:alpha val="65000"/>
                    </a:srgbClr>
                  </a:outerShdw>
                </a:effectLst>
              </a:rPr>
              <a:t>khan</a:t>
            </a:r>
            <a:r>
              <a:rPr lang="en-US" sz="2400" b="1" dirty="0" smtClean="0"/>
              <a:t>&gt;</a:t>
            </a:r>
            <a:endParaRPr lang="en-US" sz="2400" b="1" dirty="0"/>
          </a:p>
          <a:p>
            <a:pPr>
              <a:buFont typeface="Wingdings" panose="05000000000000000000" pitchFamily="2" charset="2"/>
              <a:buChar char="v"/>
            </a:pPr>
            <a:r>
              <a:rPr lang="en-US" sz="2400" b="1" dirty="0"/>
              <a:t>VU ID   : </a:t>
            </a:r>
            <a:r>
              <a:rPr lang="en-US" sz="2400" b="1" dirty="0" smtClean="0"/>
              <a:t>&lt;</a:t>
            </a:r>
            <a:r>
              <a:rPr lang="en-US" sz="2400" b="1" dirty="0">
                <a:effectLst>
                  <a:outerShdw blurRad="69850" dist="43180" dir="5400000" sx="0" sy="0">
                    <a:srgbClr val="000000">
                      <a:alpha val="65000"/>
                    </a:srgbClr>
                  </a:outerShdw>
                </a:effectLst>
              </a:rPr>
              <a:t>BC220413324 </a:t>
            </a:r>
            <a:r>
              <a:rPr lang="en-US" sz="2400" b="1" dirty="0" smtClean="0">
                <a:effectLst>
                  <a:outerShdw blurRad="69850" dist="43180" dir="5400000" sx="0" sy="0">
                    <a:srgbClr val="000000">
                      <a:alpha val="65000"/>
                    </a:srgbClr>
                  </a:outerShdw>
                </a:effectLst>
              </a:rPr>
              <a:t>, </a:t>
            </a:r>
            <a:r>
              <a:rPr lang="en-US" sz="2400" b="1" dirty="0">
                <a:effectLst>
                  <a:outerShdw blurRad="69850" dist="43180" dir="5400000" sx="0" sy="0">
                    <a:srgbClr val="000000">
                      <a:alpha val="65000"/>
                    </a:srgbClr>
                  </a:outerShdw>
                </a:effectLst>
              </a:rPr>
              <a:t>BC220406062</a:t>
            </a:r>
            <a:r>
              <a:rPr lang="en-US" sz="2400" b="1" dirty="0" smtClean="0"/>
              <a:t>&gt;</a:t>
            </a:r>
            <a:endParaRPr lang="en-US" sz="2400" b="1" dirty="0"/>
          </a:p>
          <a:p>
            <a:pPr>
              <a:buFont typeface="Wingdings" panose="05000000000000000000" pitchFamily="2" charset="2"/>
              <a:buChar char="v"/>
            </a:pPr>
            <a:r>
              <a:rPr lang="en-US" sz="2400" b="1" dirty="0"/>
              <a:t>Student Name: &lt;Asia </a:t>
            </a:r>
            <a:r>
              <a:rPr lang="en-US" sz="2400" b="1" dirty="0" smtClean="0"/>
              <a:t>Abbas</a:t>
            </a:r>
            <a:r>
              <a:rPr lang="en-US" sz="2400" b="1" dirty="0"/>
              <a:t>, </a:t>
            </a:r>
            <a:r>
              <a:rPr lang="en-US" sz="2400" b="1" dirty="0" err="1"/>
              <a:t>Abiaz</a:t>
            </a:r>
            <a:r>
              <a:rPr lang="en-US" sz="2400" b="1" dirty="0"/>
              <a:t> Zahra&gt;</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fade">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fade">
                                      <p:cBhvr>
                                        <p:cTn id="17" dur="500"/>
                                        <p:tgtEl>
                                          <p:spTgt spid="8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fade">
                                      <p:cBhvr>
                                        <p:cTn id="22" dur="500"/>
                                        <p:tgtEl>
                                          <p:spTgt spid="8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195">
                                            <p:txEl>
                                              <p:pRg st="4" end="4"/>
                                            </p:txEl>
                                          </p:spTgt>
                                        </p:tgtEl>
                                        <p:attrNameLst>
                                          <p:attrName>style.visibility</p:attrName>
                                        </p:attrNameLst>
                                      </p:cBhvr>
                                      <p:to>
                                        <p:strVal val="visible"/>
                                      </p:to>
                                    </p:set>
                                    <p:animEffect transition="in" filter="fade">
                                      <p:cBhvr>
                                        <p:cTn id="27"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09600" y="152400"/>
            <a:ext cx="7772400" cy="1066800"/>
          </a:xfrm>
        </p:spPr>
        <p:txBody>
          <a:bodyPr rtlCol="0">
            <a:normAutofit/>
          </a:bodyPr>
          <a:lstStyle/>
          <a:p>
            <a:pPr marL="182880" indent="0" algn="l">
              <a:buNone/>
              <a:defRPr/>
            </a:pPr>
            <a:r>
              <a:rPr lang="en-US" sz="3600" b="1" u="sng" dirty="0" smtClean="0">
                <a:latin typeface="Algerian" panose="04020705040A02060702" pitchFamily="82" charset="0"/>
              </a:rPr>
              <a:t>GUI (Daycare dashboard)</a:t>
            </a:r>
            <a:endParaRPr sz="3600" b="1" u="sng" dirty="0" smtClean="0">
              <a:latin typeface="Algerian" panose="04020705040A02060702" pitchFamily="82" charset="0"/>
            </a:endParaRPr>
          </a:p>
        </p:txBody>
      </p:sp>
      <p:sp>
        <p:nvSpPr>
          <p:cNvPr id="22531" name="Rectangle 7"/>
          <p:cNvSpPr>
            <a:spLocks noChangeArrowheads="1"/>
          </p:cNvSpPr>
          <p:nvPr/>
        </p:nvSpPr>
        <p:spPr bwMode="auto">
          <a:xfrm>
            <a:off x="-380999" y="152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52600"/>
            <a:ext cx="8077200" cy="4572000"/>
          </a:xfrm>
          <a:prstGeom prst="rect">
            <a:avLst/>
          </a:prstGeom>
        </p:spPr>
      </p:pic>
    </p:spTree>
    <p:extLst>
      <p:ext uri="{BB962C8B-B14F-4D97-AF65-F5344CB8AC3E}">
        <p14:creationId xmlns:p14="http://schemas.microsoft.com/office/powerpoint/2010/main" val="358025953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wipe(down)">
                                      <p:cBhvr>
                                        <p:cTn id="7" dur="580">
                                          <p:stCondLst>
                                            <p:cond delay="0"/>
                                          </p:stCondLst>
                                        </p:cTn>
                                        <p:tgtEl>
                                          <p:spTgt spid="61445"/>
                                        </p:tgtEl>
                                      </p:cBhvr>
                                    </p:animEffect>
                                    <p:anim calcmode="lin" valueType="num">
                                      <p:cBhvr>
                                        <p:cTn id="8" dur="1822" tmFilter="0,0; 0.14,0.36; 0.43,0.73; 0.71,0.91; 1.0,1.0">
                                          <p:stCondLst>
                                            <p:cond delay="0"/>
                                          </p:stCondLst>
                                        </p:cTn>
                                        <p:tgtEl>
                                          <p:spTgt spid="6144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44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44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44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445"/>
                                        </p:tgtEl>
                                        <p:attrNameLst>
                                          <p:attrName>ppt_y</p:attrName>
                                        </p:attrNameLst>
                                      </p:cBhvr>
                                      <p:tavLst>
                                        <p:tav tm="0" fmla="#ppt_y-sin(pi*$)/81">
                                          <p:val>
                                            <p:fltVal val="0"/>
                                          </p:val>
                                        </p:tav>
                                        <p:tav tm="100000">
                                          <p:val>
                                            <p:fltVal val="1"/>
                                          </p:val>
                                        </p:tav>
                                      </p:tavLst>
                                    </p:anim>
                                    <p:animScale>
                                      <p:cBhvr>
                                        <p:cTn id="13" dur="26">
                                          <p:stCondLst>
                                            <p:cond delay="650"/>
                                          </p:stCondLst>
                                        </p:cTn>
                                        <p:tgtEl>
                                          <p:spTgt spid="61445"/>
                                        </p:tgtEl>
                                      </p:cBhvr>
                                      <p:to x="100000" y="60000"/>
                                    </p:animScale>
                                    <p:animScale>
                                      <p:cBhvr>
                                        <p:cTn id="14" dur="166" decel="50000">
                                          <p:stCondLst>
                                            <p:cond delay="676"/>
                                          </p:stCondLst>
                                        </p:cTn>
                                        <p:tgtEl>
                                          <p:spTgt spid="61445"/>
                                        </p:tgtEl>
                                      </p:cBhvr>
                                      <p:to x="100000" y="100000"/>
                                    </p:animScale>
                                    <p:animScale>
                                      <p:cBhvr>
                                        <p:cTn id="15" dur="26">
                                          <p:stCondLst>
                                            <p:cond delay="1312"/>
                                          </p:stCondLst>
                                        </p:cTn>
                                        <p:tgtEl>
                                          <p:spTgt spid="61445"/>
                                        </p:tgtEl>
                                      </p:cBhvr>
                                      <p:to x="100000" y="80000"/>
                                    </p:animScale>
                                    <p:animScale>
                                      <p:cBhvr>
                                        <p:cTn id="16" dur="166" decel="50000">
                                          <p:stCondLst>
                                            <p:cond delay="1338"/>
                                          </p:stCondLst>
                                        </p:cTn>
                                        <p:tgtEl>
                                          <p:spTgt spid="61445"/>
                                        </p:tgtEl>
                                      </p:cBhvr>
                                      <p:to x="100000" y="100000"/>
                                    </p:animScale>
                                    <p:animScale>
                                      <p:cBhvr>
                                        <p:cTn id="17" dur="26">
                                          <p:stCondLst>
                                            <p:cond delay="1642"/>
                                          </p:stCondLst>
                                        </p:cTn>
                                        <p:tgtEl>
                                          <p:spTgt spid="61445"/>
                                        </p:tgtEl>
                                      </p:cBhvr>
                                      <p:to x="100000" y="90000"/>
                                    </p:animScale>
                                    <p:animScale>
                                      <p:cBhvr>
                                        <p:cTn id="18" dur="166" decel="50000">
                                          <p:stCondLst>
                                            <p:cond delay="1668"/>
                                          </p:stCondLst>
                                        </p:cTn>
                                        <p:tgtEl>
                                          <p:spTgt spid="61445"/>
                                        </p:tgtEl>
                                      </p:cBhvr>
                                      <p:to x="100000" y="100000"/>
                                    </p:animScale>
                                    <p:animScale>
                                      <p:cBhvr>
                                        <p:cTn id="19" dur="26">
                                          <p:stCondLst>
                                            <p:cond delay="1808"/>
                                          </p:stCondLst>
                                        </p:cTn>
                                        <p:tgtEl>
                                          <p:spTgt spid="61445"/>
                                        </p:tgtEl>
                                      </p:cBhvr>
                                      <p:to x="100000" y="95000"/>
                                    </p:animScale>
                                    <p:animScale>
                                      <p:cBhvr>
                                        <p:cTn id="20" dur="166" decel="50000">
                                          <p:stCondLst>
                                            <p:cond delay="1834"/>
                                          </p:stCondLst>
                                        </p:cTn>
                                        <p:tgtEl>
                                          <p:spTgt spid="6144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u="sng" dirty="0" smtClean="0">
                <a:latin typeface="Algerian" panose="04020705040A02060702" pitchFamily="82" charset="0"/>
              </a:rPr>
              <a:t>GUI (</a:t>
            </a:r>
            <a:r>
              <a:rPr lang="en-US" sz="4000" b="1" u="sng" dirty="0" err="1" smtClean="0">
                <a:latin typeface="Algerian" panose="04020705040A02060702" pitchFamily="82" charset="0"/>
              </a:rPr>
              <a:t>Payrent</a:t>
            </a:r>
            <a:r>
              <a:rPr lang="en-US" sz="4000" b="1" u="sng" dirty="0" smtClean="0">
                <a:latin typeface="Algerian" panose="04020705040A02060702" pitchFamily="82" charset="0"/>
              </a:rPr>
              <a:t> dashboard)</a:t>
            </a:r>
            <a:endParaRPr lang="en-US" sz="4000" b="1" u="sng" dirty="0">
              <a:latin typeface="Algerian" panose="04020705040A02060702" pitchFamily="82"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514203"/>
            <a:ext cx="6348413" cy="3174206"/>
          </a:xfrm>
        </p:spPr>
      </p:pic>
    </p:spTree>
    <p:extLst>
      <p:ext uri="{BB962C8B-B14F-4D97-AF65-F5344CB8AC3E}">
        <p14:creationId xmlns:p14="http://schemas.microsoft.com/office/powerpoint/2010/main" val="132797411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600" b="1" u="sng" dirty="0" smtClean="0">
                <a:latin typeface="Algerian" panose="04020705040A02060702" pitchFamily="82" charset="0"/>
              </a:rPr>
              <a:t>GUI (DAYCARE ATTANDANCE)</a:t>
            </a:r>
            <a:endParaRPr lang="en-US" sz="3600" b="1" u="sng" dirty="0">
              <a:latin typeface="Algerian" panose="04020705040A02060702" pitchFamily="82" charset="0"/>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256679"/>
            <a:ext cx="6348413" cy="1689255"/>
          </a:xfrm>
        </p:spPr>
      </p:pic>
    </p:spTree>
    <p:extLst>
      <p:ext uri="{BB962C8B-B14F-4D97-AF65-F5344CB8AC3E}">
        <p14:creationId xmlns:p14="http://schemas.microsoft.com/office/powerpoint/2010/main" val="5936750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04800" y="609600"/>
            <a:ext cx="8001000" cy="711200"/>
          </a:xfrm>
        </p:spPr>
        <p:txBody>
          <a:bodyPr>
            <a:normAutofit/>
          </a:bodyPr>
          <a:lstStyle/>
          <a:p>
            <a:r>
              <a:rPr lang="en-US" sz="3600" b="1" u="sng" dirty="0" smtClean="0">
                <a:latin typeface="Algerian" panose="04020705040A02060702" pitchFamily="82" charset="0"/>
              </a:rPr>
              <a:t>GUI (MANAGE DAYCARE PICTURE)</a:t>
            </a:r>
            <a:endParaRPr lang="en-US" sz="3600" b="1" u="sng" dirty="0">
              <a:latin typeface="Algerian" panose="04020705040A02060702" pitchFamily="8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50281"/>
            <a:ext cx="8077200" cy="4607719"/>
          </a:xfrm>
          <a:prstGeom prst="rect">
            <a:avLst/>
          </a:prstGeom>
        </p:spPr>
      </p:pic>
    </p:spTree>
    <p:extLst>
      <p:ext uri="{BB962C8B-B14F-4D97-AF65-F5344CB8AC3E}">
        <p14:creationId xmlns:p14="http://schemas.microsoft.com/office/powerpoint/2010/main" val="248419403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910383" y="-28575"/>
            <a:ext cx="7772400" cy="1066800"/>
          </a:xfrm>
        </p:spPr>
        <p:txBody>
          <a:bodyPr rtlCol="0">
            <a:normAutofit/>
          </a:bodyPr>
          <a:lstStyle/>
          <a:p>
            <a:pPr marL="182880" algn="l">
              <a:defRPr/>
            </a:pPr>
            <a:r>
              <a:rPr lang="en-US" sz="2800" b="1" u="sng" dirty="0">
                <a:latin typeface="Algerian" panose="04020705040A02060702" pitchFamily="82" charset="0"/>
              </a:rPr>
              <a:t>GUI </a:t>
            </a:r>
            <a:r>
              <a:rPr lang="en-US" sz="2800" b="1" u="sng" dirty="0" smtClean="0">
                <a:latin typeface="Algerian" panose="04020705040A02060702" pitchFamily="82" charset="0"/>
              </a:rPr>
              <a:t>(ADD CHILD PROFILE)</a:t>
            </a:r>
            <a:endParaRPr sz="2700" b="1" u="sng" dirty="0" smtClean="0"/>
          </a:p>
        </p:txBody>
      </p:sp>
      <p:sp>
        <p:nvSpPr>
          <p:cNvPr id="22531" name="Rectangle 7"/>
          <p:cNvSpPr>
            <a:spLocks noChangeArrowheads="1"/>
          </p:cNvSpPr>
          <p:nvPr/>
        </p:nvSpPr>
        <p:spPr bwMode="auto">
          <a:xfrm>
            <a:off x="-380999" y="152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190624"/>
            <a:ext cx="8153400" cy="5324341"/>
          </a:xfrm>
          <a:prstGeom prst="rect">
            <a:avLst/>
          </a:prstGeom>
        </p:spPr>
      </p:pic>
    </p:spTree>
    <p:extLst>
      <p:ext uri="{BB962C8B-B14F-4D97-AF65-F5344CB8AC3E}">
        <p14:creationId xmlns:p14="http://schemas.microsoft.com/office/powerpoint/2010/main" val="427221981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wipe(down)">
                                      <p:cBhvr>
                                        <p:cTn id="7" dur="580">
                                          <p:stCondLst>
                                            <p:cond delay="0"/>
                                          </p:stCondLst>
                                        </p:cTn>
                                        <p:tgtEl>
                                          <p:spTgt spid="61445"/>
                                        </p:tgtEl>
                                      </p:cBhvr>
                                    </p:animEffect>
                                    <p:anim calcmode="lin" valueType="num">
                                      <p:cBhvr>
                                        <p:cTn id="8" dur="1822" tmFilter="0,0; 0.14,0.36; 0.43,0.73; 0.71,0.91; 1.0,1.0">
                                          <p:stCondLst>
                                            <p:cond delay="0"/>
                                          </p:stCondLst>
                                        </p:cTn>
                                        <p:tgtEl>
                                          <p:spTgt spid="6144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44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44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44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445"/>
                                        </p:tgtEl>
                                        <p:attrNameLst>
                                          <p:attrName>ppt_y</p:attrName>
                                        </p:attrNameLst>
                                      </p:cBhvr>
                                      <p:tavLst>
                                        <p:tav tm="0" fmla="#ppt_y-sin(pi*$)/81">
                                          <p:val>
                                            <p:fltVal val="0"/>
                                          </p:val>
                                        </p:tav>
                                        <p:tav tm="100000">
                                          <p:val>
                                            <p:fltVal val="1"/>
                                          </p:val>
                                        </p:tav>
                                      </p:tavLst>
                                    </p:anim>
                                    <p:animScale>
                                      <p:cBhvr>
                                        <p:cTn id="13" dur="26">
                                          <p:stCondLst>
                                            <p:cond delay="650"/>
                                          </p:stCondLst>
                                        </p:cTn>
                                        <p:tgtEl>
                                          <p:spTgt spid="61445"/>
                                        </p:tgtEl>
                                      </p:cBhvr>
                                      <p:to x="100000" y="60000"/>
                                    </p:animScale>
                                    <p:animScale>
                                      <p:cBhvr>
                                        <p:cTn id="14" dur="166" decel="50000">
                                          <p:stCondLst>
                                            <p:cond delay="676"/>
                                          </p:stCondLst>
                                        </p:cTn>
                                        <p:tgtEl>
                                          <p:spTgt spid="61445"/>
                                        </p:tgtEl>
                                      </p:cBhvr>
                                      <p:to x="100000" y="100000"/>
                                    </p:animScale>
                                    <p:animScale>
                                      <p:cBhvr>
                                        <p:cTn id="15" dur="26">
                                          <p:stCondLst>
                                            <p:cond delay="1312"/>
                                          </p:stCondLst>
                                        </p:cTn>
                                        <p:tgtEl>
                                          <p:spTgt spid="61445"/>
                                        </p:tgtEl>
                                      </p:cBhvr>
                                      <p:to x="100000" y="80000"/>
                                    </p:animScale>
                                    <p:animScale>
                                      <p:cBhvr>
                                        <p:cTn id="16" dur="166" decel="50000">
                                          <p:stCondLst>
                                            <p:cond delay="1338"/>
                                          </p:stCondLst>
                                        </p:cTn>
                                        <p:tgtEl>
                                          <p:spTgt spid="61445"/>
                                        </p:tgtEl>
                                      </p:cBhvr>
                                      <p:to x="100000" y="100000"/>
                                    </p:animScale>
                                    <p:animScale>
                                      <p:cBhvr>
                                        <p:cTn id="17" dur="26">
                                          <p:stCondLst>
                                            <p:cond delay="1642"/>
                                          </p:stCondLst>
                                        </p:cTn>
                                        <p:tgtEl>
                                          <p:spTgt spid="61445"/>
                                        </p:tgtEl>
                                      </p:cBhvr>
                                      <p:to x="100000" y="90000"/>
                                    </p:animScale>
                                    <p:animScale>
                                      <p:cBhvr>
                                        <p:cTn id="18" dur="166" decel="50000">
                                          <p:stCondLst>
                                            <p:cond delay="1668"/>
                                          </p:stCondLst>
                                        </p:cTn>
                                        <p:tgtEl>
                                          <p:spTgt spid="61445"/>
                                        </p:tgtEl>
                                      </p:cBhvr>
                                      <p:to x="100000" y="100000"/>
                                    </p:animScale>
                                    <p:animScale>
                                      <p:cBhvr>
                                        <p:cTn id="19" dur="26">
                                          <p:stCondLst>
                                            <p:cond delay="1808"/>
                                          </p:stCondLst>
                                        </p:cTn>
                                        <p:tgtEl>
                                          <p:spTgt spid="61445"/>
                                        </p:tgtEl>
                                      </p:cBhvr>
                                      <p:to x="100000" y="95000"/>
                                    </p:animScale>
                                    <p:animScale>
                                      <p:cBhvr>
                                        <p:cTn id="20" dur="166" decel="50000">
                                          <p:stCondLst>
                                            <p:cond delay="1834"/>
                                          </p:stCondLst>
                                        </p:cTn>
                                        <p:tgtEl>
                                          <p:spTgt spid="6144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915" y="2160588"/>
            <a:ext cx="5957783" cy="3881437"/>
          </a:xfrm>
        </p:spPr>
      </p:pic>
      <p:sp>
        <p:nvSpPr>
          <p:cNvPr id="4" name="Rectangle 5"/>
          <p:cNvSpPr txBox="1">
            <a:spLocks noChangeArrowheads="1"/>
          </p:cNvSpPr>
          <p:nvPr/>
        </p:nvSpPr>
        <p:spPr>
          <a:xfrm>
            <a:off x="914400" y="228600"/>
            <a:ext cx="7772400" cy="10668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82880" fontAlgn="auto">
              <a:spcAft>
                <a:spcPts val="0"/>
              </a:spcAft>
              <a:defRPr/>
            </a:pPr>
            <a:r>
              <a:rPr lang="en-US" sz="2800" b="1" u="sng" dirty="0" smtClean="0">
                <a:latin typeface="Algerian" panose="04020705040A02060702" pitchFamily="82" charset="0"/>
              </a:rPr>
              <a:t>GUI (update CHILD PROFILE)</a:t>
            </a:r>
            <a:endParaRPr lang="en-US" sz="2700" b="1" u="sng" dirty="0" smtClean="0"/>
          </a:p>
        </p:txBody>
      </p:sp>
    </p:spTree>
    <p:extLst>
      <p:ext uri="{BB962C8B-B14F-4D97-AF65-F5344CB8AC3E}">
        <p14:creationId xmlns:p14="http://schemas.microsoft.com/office/powerpoint/2010/main" val="199959966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noChangeArrowheads="1"/>
          </p:cNvSpPr>
          <p:nvPr>
            <p:ph type="ctrTitle"/>
          </p:nvPr>
        </p:nvSpPr>
        <p:spPr>
          <a:xfrm>
            <a:off x="1066800" y="914400"/>
            <a:ext cx="6858000" cy="614363"/>
          </a:xfrm>
        </p:spPr>
        <p:txBody>
          <a:bodyPr rtlCol="0">
            <a:normAutofit fontScale="90000"/>
          </a:bodyPr>
          <a:lstStyle/>
          <a:p>
            <a:pPr marL="182880" algn="l">
              <a:defRPr/>
            </a:pPr>
            <a:r>
              <a:rPr lang="en-US" sz="3600" b="1" u="sng" dirty="0">
                <a:latin typeface="Algerian" panose="04020705040A02060702" pitchFamily="82" charset="0"/>
              </a:rPr>
              <a:t>GUI </a:t>
            </a:r>
            <a:r>
              <a:rPr lang="en-US" sz="3600" b="1" u="sng" dirty="0" smtClean="0">
                <a:latin typeface="Algerian" panose="04020705040A02060702" pitchFamily="82" charset="0"/>
              </a:rPr>
              <a:t>(booking a slot)</a:t>
            </a:r>
            <a:endParaRPr sz="3200" b="1" u="sng"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09800"/>
            <a:ext cx="7620000" cy="4129088"/>
          </a:xfrm>
          <a:prstGeom prst="rect">
            <a:avLst/>
          </a:prstGeom>
        </p:spPr>
      </p:pic>
    </p:spTree>
    <p:extLst>
      <p:ext uri="{BB962C8B-B14F-4D97-AF65-F5344CB8AC3E}">
        <p14:creationId xmlns:p14="http://schemas.microsoft.com/office/powerpoint/2010/main" val="135948753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noChangeArrowheads="1"/>
          </p:cNvSpPr>
          <p:nvPr>
            <p:ph type="title"/>
          </p:nvPr>
        </p:nvSpPr>
        <p:spPr>
          <a:xfrm>
            <a:off x="1143000" y="731837"/>
            <a:ext cx="7886700" cy="1325563"/>
          </a:xfrm>
        </p:spPr>
        <p:txBody>
          <a:bodyPr rtlCol="0">
            <a:normAutofit/>
          </a:bodyPr>
          <a:lstStyle/>
          <a:p>
            <a:pPr marL="182880" algn="l">
              <a:defRPr/>
            </a:pPr>
            <a:r>
              <a:rPr lang="en-US" sz="3600" b="1" u="sng" dirty="0">
                <a:latin typeface="Algerian" panose="04020705040A02060702" pitchFamily="82" charset="0"/>
              </a:rPr>
              <a:t>GUI </a:t>
            </a:r>
            <a:r>
              <a:rPr lang="en-US" sz="3600" b="1" u="sng" dirty="0" smtClean="0">
                <a:latin typeface="Algerian" panose="04020705040A02060702" pitchFamily="82" charset="0"/>
              </a:rPr>
              <a:t>(booking payment)</a:t>
            </a:r>
            <a:endParaRPr sz="3200" b="1" u="sng" dirty="0" smtClean="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739869"/>
            <a:ext cx="6348413" cy="2722874"/>
          </a:xfrm>
        </p:spPr>
      </p:pic>
    </p:spTree>
    <p:extLst>
      <p:ext uri="{BB962C8B-B14F-4D97-AF65-F5344CB8AC3E}">
        <p14:creationId xmlns:p14="http://schemas.microsoft.com/office/powerpoint/2010/main" val="277318542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7"/>
          <p:cNvSpPr>
            <a:spLocks noChangeArrowheads="1"/>
          </p:cNvSpPr>
          <p:nvPr/>
        </p:nvSpPr>
        <p:spPr bwMode="auto">
          <a:xfrm>
            <a:off x="-380999" y="152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0" name="Rectangle 5"/>
          <p:cNvSpPr>
            <a:spLocks noGrp="1" noChangeArrowheads="1"/>
          </p:cNvSpPr>
          <p:nvPr>
            <p:ph type="ctrTitle"/>
          </p:nvPr>
        </p:nvSpPr>
        <p:spPr>
          <a:xfrm>
            <a:off x="685800" y="152400"/>
            <a:ext cx="7772400" cy="1066800"/>
          </a:xfrm>
        </p:spPr>
        <p:txBody>
          <a:bodyPr rtlCol="0">
            <a:normAutofit fontScale="90000"/>
          </a:bodyPr>
          <a:lstStyle/>
          <a:p>
            <a:pPr marL="182880" indent="0" algn="l">
              <a:buNone/>
              <a:defRPr/>
            </a:pPr>
            <a:r>
              <a:rPr lang="en-US" sz="3600" b="1" u="sng" dirty="0" smtClean="0">
                <a:latin typeface="Algerian" panose="04020705040A02060702" pitchFamily="82" charset="0"/>
              </a:rPr>
              <a:t>GUI (generate expense report)</a:t>
            </a:r>
            <a:endParaRPr sz="3600" b="1" u="sng" dirty="0" smtClean="0">
              <a:latin typeface="Algerian" panose="04020705040A02060702" pitchFamily="8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752600"/>
            <a:ext cx="7886700" cy="4662823"/>
          </a:xfrm>
          <a:prstGeom prst="rect">
            <a:avLst/>
          </a:prstGeom>
        </p:spPr>
      </p:pic>
    </p:spTree>
    <p:extLst>
      <p:ext uri="{BB962C8B-B14F-4D97-AF65-F5344CB8AC3E}">
        <p14:creationId xmlns:p14="http://schemas.microsoft.com/office/powerpoint/2010/main" val="410775893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 name="Rectangle 1"/>
          <p:cNvSpPr/>
          <p:nvPr/>
        </p:nvSpPr>
        <p:spPr>
          <a:xfrm>
            <a:off x="990600" y="1752600"/>
            <a:ext cx="6419108" cy="3416320"/>
          </a:xfrm>
          <a:prstGeom prst="rect">
            <a:avLst/>
          </a:prstGeom>
        </p:spPr>
        <p:txBody>
          <a:bodyPr wrap="square">
            <a:spAutoFit/>
          </a:bodyPr>
          <a:lstStyle/>
          <a:p>
            <a:pPr>
              <a:lnSpc>
                <a:spcPct val="200000"/>
              </a:lnSpc>
              <a:buFont typeface="Wingdings" pitchFamily="2" charset="2"/>
              <a:buChar char="Ø"/>
            </a:pPr>
            <a:r>
              <a:rPr lang="en-US" altLang="en-US" b="1" dirty="0" smtClean="0">
                <a:latin typeface="Times New Roman" pitchFamily="18" charset="0"/>
                <a:cs typeface="Times New Roman" pitchFamily="18" charset="0"/>
              </a:rPr>
              <a:t>VS CODE 2023</a:t>
            </a:r>
            <a:endParaRPr lang="en-US" altLang="en-US" b="1" dirty="0">
              <a:latin typeface="Times New Roman" pitchFamily="18" charset="0"/>
              <a:cs typeface="Times New Roman" pitchFamily="18" charset="0"/>
            </a:endParaRPr>
          </a:p>
          <a:p>
            <a:pPr>
              <a:lnSpc>
                <a:spcPct val="200000"/>
              </a:lnSpc>
              <a:buFont typeface="Wingdings" pitchFamily="2" charset="2"/>
              <a:buChar char="Ø"/>
            </a:pPr>
            <a:r>
              <a:rPr lang="en-US" altLang="en-US" b="1" dirty="0" smtClean="0">
                <a:latin typeface="Times New Roman" pitchFamily="18" charset="0"/>
                <a:cs typeface="Times New Roman" pitchFamily="18" charset="0"/>
              </a:rPr>
              <a:t>XAMPP Control Panel v3.2.4</a:t>
            </a:r>
            <a:endParaRPr lang="en-US" altLang="en-US" b="1" dirty="0">
              <a:latin typeface="Times New Roman" pitchFamily="18" charset="0"/>
              <a:cs typeface="Times New Roman" pitchFamily="18" charset="0"/>
            </a:endParaRPr>
          </a:p>
          <a:p>
            <a:pPr>
              <a:lnSpc>
                <a:spcPct val="200000"/>
              </a:lnSpc>
              <a:buFont typeface="Wingdings" pitchFamily="2" charset="2"/>
              <a:buChar char="Ø"/>
            </a:pPr>
            <a:r>
              <a:rPr lang="en-US" altLang="en-US" b="1" dirty="0" smtClean="0">
                <a:latin typeface="Times New Roman" pitchFamily="18" charset="0"/>
                <a:cs typeface="Times New Roman" pitchFamily="18" charset="0"/>
              </a:rPr>
              <a:t>MS Visio 2016</a:t>
            </a:r>
            <a:endParaRPr lang="en-US" altLang="en-US" b="1" dirty="0">
              <a:latin typeface="Times New Roman" pitchFamily="18" charset="0"/>
              <a:cs typeface="Times New Roman" pitchFamily="18" charset="0"/>
            </a:endParaRPr>
          </a:p>
          <a:p>
            <a:pPr>
              <a:lnSpc>
                <a:spcPct val="200000"/>
              </a:lnSpc>
              <a:buFont typeface="Wingdings" pitchFamily="2" charset="2"/>
              <a:buChar char="Ø"/>
            </a:pPr>
            <a:r>
              <a:rPr lang="en-US" altLang="en-US" b="1" dirty="0">
                <a:latin typeface="Times New Roman" pitchFamily="18" charset="0"/>
                <a:cs typeface="Times New Roman" pitchFamily="18" charset="0"/>
              </a:rPr>
              <a:t>Microsoft </a:t>
            </a:r>
            <a:r>
              <a:rPr lang="en-US" altLang="en-US" b="1" dirty="0" smtClean="0">
                <a:latin typeface="Times New Roman" pitchFamily="18" charset="0"/>
                <a:cs typeface="Times New Roman" pitchFamily="18" charset="0"/>
              </a:rPr>
              <a:t>Word 2013</a:t>
            </a:r>
            <a:endParaRPr lang="en-US" altLang="en-US" b="1" dirty="0">
              <a:latin typeface="Times New Roman" pitchFamily="18" charset="0"/>
              <a:cs typeface="Times New Roman" pitchFamily="18" charset="0"/>
            </a:endParaRPr>
          </a:p>
          <a:p>
            <a:pPr>
              <a:lnSpc>
                <a:spcPct val="200000"/>
              </a:lnSpc>
              <a:buFont typeface="Wingdings" pitchFamily="2" charset="2"/>
              <a:buChar char="Ø"/>
            </a:pPr>
            <a:r>
              <a:rPr lang="en-US" altLang="en-US" b="1" dirty="0">
                <a:latin typeface="Times New Roman" pitchFamily="18" charset="0"/>
                <a:cs typeface="Times New Roman" pitchFamily="18" charset="0"/>
              </a:rPr>
              <a:t>Microsoft Power </a:t>
            </a:r>
            <a:r>
              <a:rPr lang="en-US" altLang="en-US" b="1" dirty="0" smtClean="0">
                <a:latin typeface="Times New Roman" pitchFamily="18" charset="0"/>
                <a:cs typeface="Times New Roman" pitchFamily="18" charset="0"/>
              </a:rPr>
              <a:t>Point 2013</a:t>
            </a:r>
          </a:p>
          <a:p>
            <a:pPr>
              <a:lnSpc>
                <a:spcPct val="200000"/>
              </a:lnSpc>
              <a:buFont typeface="Wingdings" pitchFamily="2" charset="2"/>
              <a:buChar char="Ø"/>
            </a:pPr>
            <a:r>
              <a:rPr lang="en-US" altLang="en-US" b="1" dirty="0" smtClean="0">
                <a:latin typeface="Times New Roman" pitchFamily="18" charset="0"/>
                <a:cs typeface="Times New Roman" pitchFamily="18" charset="0"/>
              </a:rPr>
              <a:t>Microsoft Excel 2013</a:t>
            </a:r>
            <a:endParaRPr lang="en-US" altLang="en-US" b="1" dirty="0">
              <a:latin typeface="Times New Roman" pitchFamily="18" charset="0"/>
              <a:cs typeface="Times New Roman" pitchFamily="18" charset="0"/>
            </a:endParaRP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590700" y="196046"/>
            <a:ext cx="5086350" cy="1325563"/>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auto">
              <a:spcAft>
                <a:spcPts val="0"/>
              </a:spcAft>
            </a:pPr>
            <a:r>
              <a:rPr lang="en-US" sz="3200" b="1" u="sng" dirty="0" smtClean="0">
                <a:latin typeface="Algerian" panose="04020705040A02060702" pitchFamily="82" charset="0"/>
              </a:rPr>
              <a:t>Languages &amp; tools</a:t>
            </a:r>
            <a:endParaRPr lang="en-US" dirty="0" smtClean="0"/>
          </a:p>
        </p:txBody>
      </p:sp>
    </p:spTree>
    <p:extLst>
      <p:ext uri="{BB962C8B-B14F-4D97-AF65-F5344CB8AC3E}">
        <p14:creationId xmlns:p14="http://schemas.microsoft.com/office/powerpoint/2010/main" val="7355526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9219" name="Rectangle 4"/>
          <p:cNvSpPr>
            <a:spLocks noGrp="1" noChangeArrowheads="1"/>
          </p:cNvSpPr>
          <p:nvPr>
            <p:ph type="ctrTitle"/>
          </p:nvPr>
        </p:nvSpPr>
        <p:spPr>
          <a:xfrm>
            <a:off x="374797" y="382598"/>
            <a:ext cx="7772400" cy="765175"/>
          </a:xfrm>
        </p:spPr>
        <p:txBody>
          <a:bodyPr rtlCol="0">
            <a:normAutofit/>
          </a:bodyPr>
          <a:lstStyle/>
          <a:p>
            <a:pPr eaLnBrk="1" fontAlgn="auto" hangingPunct="1">
              <a:spcAft>
                <a:spcPts val="0"/>
              </a:spcAft>
              <a:defRPr/>
            </a:pPr>
            <a:r>
              <a:rPr sz="4000" b="1" u="sng" dirty="0" smtClean="0">
                <a:solidFill>
                  <a:schemeClr val="bg2">
                    <a:lumMod val="10000"/>
                  </a:schemeClr>
                </a:solidFill>
                <a:latin typeface="Algerian" panose="04020705040A02060702" pitchFamily="82" charset="0"/>
                <a:cs typeface="Times New Roman" pitchFamily="18" charset="0"/>
              </a:rPr>
              <a:t>INTRODUCTION OF PROJECT:</a:t>
            </a:r>
            <a:r>
              <a:rPr lang="en-US" sz="4000" b="1" u="sng" dirty="0" smtClean="0">
                <a:solidFill>
                  <a:schemeClr val="bg2">
                    <a:lumMod val="10000"/>
                  </a:schemeClr>
                </a:solidFill>
                <a:latin typeface="Algerian" panose="04020705040A02060702" pitchFamily="82" charset="0"/>
                <a:cs typeface="Times New Roman" pitchFamily="18" charset="0"/>
              </a:rPr>
              <a:t>-</a:t>
            </a:r>
            <a:endParaRPr sz="4000" b="1" u="sng" dirty="0" smtClean="0">
              <a:solidFill>
                <a:schemeClr val="bg2">
                  <a:lumMod val="10000"/>
                </a:schemeClr>
              </a:solidFill>
              <a:latin typeface="Algerian" panose="04020705040A02060702" pitchFamily="82" charset="0"/>
              <a:cs typeface="Times New Roman" pitchFamily="18" charset="0"/>
            </a:endParaRPr>
          </a:p>
        </p:txBody>
      </p:sp>
      <p:pic>
        <p:nvPicPr>
          <p:cNvPr id="512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49595" y="1447800"/>
            <a:ext cx="7022805" cy="280076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effectLst>
                  <a:outerShdw blurRad="38100" dist="38100" dir="2700000" algn="tl">
                    <a:srgbClr val="000000">
                      <a:alpha val="43137"/>
                    </a:srgbClr>
                  </a:outerShdw>
                </a:effectLst>
                <a:latin typeface="Georgia" panose="02040502050405020303" pitchFamily="18" charset="0"/>
              </a:rPr>
              <a:t>This project started to address the challenges faced by working parents in managing their daily responsibilities along with parenting duties. The goal is to develop an online daycare application to provide convenient and efficient solutions for working parents</a:t>
            </a:r>
            <a:r>
              <a:rPr lang="en-US" sz="1600" dirty="0" smtClean="0">
                <a:effectLst>
                  <a:outerShdw blurRad="38100" dist="38100" dir="2700000" algn="tl">
                    <a:srgbClr val="000000">
                      <a:alpha val="43137"/>
                    </a:srgbClr>
                  </a:outerShdw>
                </a:effectLst>
                <a:latin typeface="Georgia" panose="02040502050405020303" pitchFamily="18" charset="0"/>
              </a:rPr>
              <a:t>.</a:t>
            </a:r>
          </a:p>
          <a:p>
            <a:endParaRPr lang="en-US" sz="1600" dirty="0">
              <a:effectLst>
                <a:outerShdw blurRad="38100" dist="38100" dir="2700000" algn="tl">
                  <a:srgbClr val="000000">
                    <a:alpha val="43137"/>
                  </a:srgbClr>
                </a:outerShdw>
              </a:effectLst>
              <a:latin typeface="Georgia" panose="02040502050405020303" pitchFamily="18" charset="0"/>
            </a:endParaRPr>
          </a:p>
          <a:p>
            <a:pPr marL="285750" indent="-285750">
              <a:buFont typeface="Wingdings" panose="05000000000000000000" pitchFamily="2" charset="2"/>
              <a:buChar char="v"/>
            </a:pPr>
            <a:r>
              <a:rPr lang="en-US" sz="1600" dirty="0">
                <a:effectLst>
                  <a:outerShdw blurRad="38100" dist="38100" dir="2700000" algn="tl">
                    <a:srgbClr val="000000">
                      <a:alpha val="43137"/>
                    </a:srgbClr>
                  </a:outerShdw>
                </a:effectLst>
                <a:latin typeface="Georgia" panose="02040502050405020303" pitchFamily="18" charset="0"/>
              </a:rPr>
              <a:t>The key objectives of this project are to create an online daycare platform that allows working parents to search for and book daycare services based on their requirements. The aim is to assist parents in managing their parenting responsibilities effectively while balancing their work commitments.</a:t>
            </a:r>
          </a:p>
          <a:p>
            <a:pPr marL="285750" lvl="0" indent="-285750">
              <a:buFont typeface="Wingdings" panose="05000000000000000000" pitchFamily="2" charset="2"/>
              <a:buChar char="v"/>
            </a:pPr>
            <a:endParaRPr lang="en-US" sz="1600" dirty="0">
              <a:solidFill>
                <a:schemeClr val="bg2">
                  <a:lumMod val="10000"/>
                </a:schemeClr>
              </a:solidFill>
              <a:effectLst>
                <a:outerShdw blurRad="38100" dist="38100" dir="2700000" algn="tl">
                  <a:srgbClr val="000000">
                    <a:alpha val="43137"/>
                  </a:srgbClr>
                </a:outerShdw>
              </a:effectLst>
              <a:latin typeface="Georgia" panose="02040502050405020303" pitchFamily="18" charset="0"/>
            </a:endParaRPr>
          </a:p>
        </p:txBody>
      </p:sp>
      <p:sp>
        <p:nvSpPr>
          <p:cNvPr id="3" name="Subtitle 2"/>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p:cTn id="7" dur="500" fill="hold"/>
                                        <p:tgtEl>
                                          <p:spTgt spid="9219"/>
                                        </p:tgtEl>
                                        <p:attrNameLst>
                                          <p:attrName>ppt_w</p:attrName>
                                        </p:attrNameLst>
                                      </p:cBhvr>
                                      <p:tavLst>
                                        <p:tav tm="0">
                                          <p:val>
                                            <p:fltVal val="0"/>
                                          </p:val>
                                        </p:tav>
                                        <p:tav tm="100000">
                                          <p:val>
                                            <p:strVal val="#ppt_w"/>
                                          </p:val>
                                        </p:tav>
                                      </p:tavLst>
                                    </p:anim>
                                    <p:anim calcmode="lin" valueType="num">
                                      <p:cBhvr>
                                        <p:cTn id="8" dur="500" fill="hold"/>
                                        <p:tgtEl>
                                          <p:spTgt spid="9219"/>
                                        </p:tgtEl>
                                        <p:attrNameLst>
                                          <p:attrName>ppt_h</p:attrName>
                                        </p:attrNameLst>
                                      </p:cBhvr>
                                      <p:tavLst>
                                        <p:tav tm="0">
                                          <p:val>
                                            <p:fltVal val="0"/>
                                          </p:val>
                                        </p:tav>
                                        <p:tav tm="100000">
                                          <p:val>
                                            <p:strVal val="#ppt_h"/>
                                          </p:val>
                                        </p:tav>
                                      </p:tavLst>
                                    </p:anim>
                                    <p:animEffect transition="in" filter="fade">
                                      <p:cBhvr>
                                        <p:cTn id="9"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133600"/>
            <a:ext cx="7543800" cy="2848168"/>
          </a:xfrm>
        </p:spPr>
        <p:txBody>
          <a:bodyPr/>
          <a:lstStyle/>
          <a:p>
            <a:pPr marL="0" indent="0">
              <a:buNone/>
            </a:pPr>
            <a:r>
              <a:rPr lang="en-US" sz="4800" dirty="0" smtClean="0">
                <a:solidFill>
                  <a:schemeClr val="bg2">
                    <a:lumMod val="50000"/>
                  </a:schemeClr>
                </a:solidFill>
              </a:rPr>
              <a:t> </a:t>
            </a:r>
            <a:endParaRPr lang="en-GB" dirty="0"/>
          </a:p>
        </p:txBody>
      </p:sp>
      <p:sp>
        <p:nvSpPr>
          <p:cNvPr id="4" name="Rectangle 3"/>
          <p:cNvSpPr/>
          <p:nvPr/>
        </p:nvSpPr>
        <p:spPr>
          <a:xfrm>
            <a:off x="1066800" y="2133600"/>
            <a:ext cx="6477000" cy="3477875"/>
          </a:xfrm>
          <a:prstGeom prst="rect">
            <a:avLst/>
          </a:prstGeom>
        </p:spPr>
        <p:txBody>
          <a:bodyPr wrap="square">
            <a:spAutoFit/>
          </a:bodyPr>
          <a:lstStyle/>
          <a:p>
            <a:pPr>
              <a:lnSpc>
                <a:spcPct val="200000"/>
              </a:lnSpc>
              <a:buFont typeface="Wingdings" pitchFamily="2" charset="2"/>
              <a:buChar char="Ø"/>
            </a:pPr>
            <a:r>
              <a:rPr lang="en-US" altLang="en-US" sz="2000" b="1" dirty="0" smtClean="0">
                <a:latin typeface="Times New Roman" pitchFamily="18" charset="0"/>
                <a:cs typeface="Times New Roman" pitchFamily="18" charset="0"/>
              </a:rPr>
              <a:t>HTML (Hyper Text Markup Language)</a:t>
            </a:r>
          </a:p>
          <a:p>
            <a:pPr>
              <a:lnSpc>
                <a:spcPct val="200000"/>
              </a:lnSpc>
              <a:buFont typeface="Wingdings" pitchFamily="2" charset="2"/>
              <a:buChar char="Ø"/>
            </a:pPr>
            <a:r>
              <a:rPr lang="en-US" altLang="en-US" sz="2000" b="1" dirty="0" smtClean="0">
                <a:latin typeface="Times New Roman" pitchFamily="18" charset="0"/>
                <a:cs typeface="Times New Roman" pitchFamily="18" charset="0"/>
              </a:rPr>
              <a:t>CSS (Cascading Style Sheet)</a:t>
            </a:r>
            <a:endParaRPr lang="en-US" altLang="en-US" sz="2000" b="1" dirty="0">
              <a:latin typeface="Times New Roman" pitchFamily="18" charset="0"/>
              <a:cs typeface="Times New Roman" pitchFamily="18" charset="0"/>
            </a:endParaRPr>
          </a:p>
          <a:p>
            <a:pPr>
              <a:lnSpc>
                <a:spcPct val="200000"/>
              </a:lnSpc>
              <a:buFont typeface="Wingdings" pitchFamily="2" charset="2"/>
              <a:buChar char="Ø"/>
            </a:pPr>
            <a:r>
              <a:rPr lang="en-US" altLang="en-US" sz="2000" b="1" dirty="0" smtClean="0">
                <a:latin typeface="Times New Roman" pitchFamily="18" charset="0"/>
                <a:cs typeface="Times New Roman" pitchFamily="18" charset="0"/>
              </a:rPr>
              <a:t>PDO(Hyper text Processor)</a:t>
            </a:r>
            <a:endParaRPr lang="en-US" altLang="en-US" sz="2000" b="1" dirty="0">
              <a:latin typeface="Times New Roman" pitchFamily="18" charset="0"/>
              <a:cs typeface="Times New Roman" pitchFamily="18" charset="0"/>
            </a:endParaRPr>
          </a:p>
          <a:p>
            <a:pPr>
              <a:lnSpc>
                <a:spcPct val="200000"/>
              </a:lnSpc>
              <a:buFont typeface="Wingdings" pitchFamily="2" charset="2"/>
              <a:buChar char="Ø"/>
            </a:pPr>
            <a:r>
              <a:rPr lang="en-US" altLang="en-US" sz="2000" b="1" dirty="0" smtClean="0">
                <a:latin typeface="Times New Roman" pitchFamily="18" charset="0"/>
                <a:cs typeface="Times New Roman" pitchFamily="18" charset="0"/>
              </a:rPr>
              <a:t>DBMS (Database Management System)</a:t>
            </a:r>
          </a:p>
          <a:p>
            <a:pPr>
              <a:lnSpc>
                <a:spcPct val="200000"/>
              </a:lnSpc>
              <a:buFont typeface="Wingdings" pitchFamily="2" charset="2"/>
              <a:buChar char="Ø"/>
            </a:pPr>
            <a:r>
              <a:rPr lang="en-US" altLang="en-US" sz="2000" b="1" dirty="0" smtClean="0">
                <a:latin typeface="Times New Roman" pitchFamily="18" charset="0"/>
                <a:cs typeface="Times New Roman" pitchFamily="18" charset="0"/>
              </a:rPr>
              <a:t>SQL (Structure Query Language)</a:t>
            </a:r>
            <a:endParaRPr lang="en-US" altLang="en-US" sz="2000" b="1" dirty="0">
              <a:latin typeface="Times New Roman" pitchFamily="18" charset="0"/>
              <a:cs typeface="Times New Roman" pitchFamily="18" charset="0"/>
            </a:endParaRPr>
          </a:p>
          <a:p>
            <a:pPr lvl="0"/>
            <a:endParaRPr lang="en-GB" sz="2000" dirty="0"/>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533400" y="809818"/>
            <a:ext cx="8058150" cy="701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3200" b="1" u="sng" dirty="0" err="1" smtClean="0">
                <a:latin typeface="Algerian" panose="04020705040A02060702" pitchFamily="82" charset="0"/>
              </a:rPr>
              <a:t>Defination</a:t>
            </a:r>
            <a:r>
              <a:rPr lang="en-US" sz="3200" b="1" u="sng" dirty="0" smtClean="0">
                <a:latin typeface="Algerian" panose="04020705040A02060702" pitchFamily="82" charset="0"/>
              </a:rPr>
              <a:t>, acronyms &amp; </a:t>
            </a:r>
            <a:r>
              <a:rPr lang="en-US" sz="3200" b="1" u="sng" dirty="0" err="1" smtClean="0">
                <a:latin typeface="Algerian" panose="04020705040A02060702" pitchFamily="82" charset="0"/>
              </a:rPr>
              <a:t>abbrevation</a:t>
            </a:r>
            <a:endParaRPr lang="en-US" u="sng" dirty="0" smtClean="0"/>
          </a:p>
        </p:txBody>
      </p:sp>
    </p:spTree>
    <p:extLst>
      <p:ext uri="{BB962C8B-B14F-4D97-AF65-F5344CB8AC3E}">
        <p14:creationId xmlns:p14="http://schemas.microsoft.com/office/powerpoint/2010/main" val="24585457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09600" y="152400"/>
            <a:ext cx="7772400" cy="539750"/>
          </a:xfrm>
        </p:spPr>
        <p:txBody>
          <a:bodyPr rtlCol="0">
            <a:normAutofit fontScale="90000"/>
          </a:bodyPr>
          <a:lstStyle/>
          <a:p>
            <a:pPr marL="182880" indent="0" algn="l">
              <a:buNone/>
              <a:defRPr/>
            </a:pPr>
            <a:r>
              <a:rPr lang="en-US" dirty="0" smtClean="0">
                <a:solidFill>
                  <a:schemeClr val="tx2">
                    <a:satMod val="130000"/>
                  </a:schemeClr>
                </a:solidFill>
              </a:rPr>
              <a:t> </a:t>
            </a:r>
            <a:br>
              <a:rPr lang="en-US" dirty="0" smtClean="0">
                <a:solidFill>
                  <a:schemeClr val="tx2">
                    <a:satMod val="130000"/>
                  </a:schemeClr>
                </a:solidFill>
              </a:rPr>
            </a:br>
            <a:r>
              <a:rPr lang="en-US" dirty="0">
                <a:solidFill>
                  <a:schemeClr val="tx2">
                    <a:satMod val="130000"/>
                  </a:schemeClr>
                </a:solidFill>
              </a:rPr>
              <a:t/>
            </a:r>
            <a:br>
              <a:rPr lang="en-US" dirty="0">
                <a:solidFill>
                  <a:schemeClr val="tx2">
                    <a:satMod val="130000"/>
                  </a:schemeClr>
                </a:solidFill>
              </a:rPr>
            </a:br>
            <a:endParaRPr b="1" dirty="0" smtClean="0"/>
          </a:p>
        </p:txBody>
      </p:sp>
      <p:sp>
        <p:nvSpPr>
          <p:cNvPr id="22531"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2" name="Rectangle 8"/>
          <p:cNvSpPr>
            <a:spLocks noChangeArrowheads="1"/>
          </p:cNvSpPr>
          <p:nvPr/>
        </p:nvSpPr>
        <p:spPr bwMode="auto">
          <a:xfrm>
            <a:off x="0" y="59721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97960"/>
            <a:ext cx="9144000" cy="3050381"/>
          </a:xfrm>
          <a:prstGeom prst="rect">
            <a:avLst/>
          </a:prstGeom>
        </p:spPr>
      </p:pic>
      <p:sp>
        <p:nvSpPr>
          <p:cNvPr id="11" name="Title 1"/>
          <p:cNvSpPr txBox="1">
            <a:spLocks/>
          </p:cNvSpPr>
          <p:nvPr/>
        </p:nvSpPr>
        <p:spPr>
          <a:xfrm>
            <a:off x="1295400" y="923250"/>
            <a:ext cx="8058150" cy="701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3200" b="1" dirty="0" smtClean="0">
                <a:latin typeface="Algerian" panose="04020705040A02060702" pitchFamily="82" charset="0"/>
              </a:rPr>
              <a:t>Presented by:</a:t>
            </a:r>
            <a:endParaRPr lang="en-US" dirty="0" smtClean="0"/>
          </a:p>
        </p:txBody>
      </p:sp>
      <p:sp>
        <p:nvSpPr>
          <p:cNvPr id="8" name="Rectangle 7"/>
          <p:cNvSpPr/>
          <p:nvPr/>
        </p:nvSpPr>
        <p:spPr>
          <a:xfrm>
            <a:off x="838200" y="1630284"/>
            <a:ext cx="7543800" cy="1446550"/>
          </a:xfrm>
          <a:prstGeom prst="rect">
            <a:avLst/>
          </a:prstGeom>
          <a:noFill/>
        </p:spPr>
        <p:txBody>
          <a:bodyPr wrap="square" lIns="91440" tIns="45720" rIns="91440" bIns="45720">
            <a:spAutoFit/>
          </a:bodyPr>
          <a:lstStyle/>
          <a:p>
            <a:pPr algn="ctr"/>
            <a:r>
              <a:rPr lang="en-US" sz="4400" dirty="0">
                <a:latin typeface="Matura MT Script Capitals" panose="03020802060602070202" pitchFamily="66" charset="0"/>
              </a:rPr>
              <a:t>Asia </a:t>
            </a:r>
            <a:r>
              <a:rPr lang="en-US" sz="4400" dirty="0" smtClean="0">
                <a:latin typeface="Matura MT Script Capitals" panose="03020802060602070202" pitchFamily="66" charset="0"/>
              </a:rPr>
              <a:t>Abbas</a:t>
            </a:r>
          </a:p>
          <a:p>
            <a:pPr algn="ctr"/>
            <a:r>
              <a:rPr lang="en-US" sz="4400" dirty="0" smtClean="0">
                <a:latin typeface="Matura MT Script Capitals" panose="03020802060602070202" pitchFamily="66" charset="0"/>
              </a:rPr>
              <a:t>           </a:t>
            </a:r>
            <a:r>
              <a:rPr lang="en-US" sz="4400" dirty="0" err="1" smtClean="0">
                <a:latin typeface="Matura MT Script Capitals" panose="03020802060602070202" pitchFamily="66" charset="0"/>
              </a:rPr>
              <a:t>Abiaz</a:t>
            </a:r>
            <a:r>
              <a:rPr lang="en-US" sz="4400" dirty="0" smtClean="0">
                <a:latin typeface="Matura MT Script Capitals" panose="03020802060602070202" pitchFamily="66" charset="0"/>
              </a:rPr>
              <a:t> </a:t>
            </a:r>
            <a:r>
              <a:rPr lang="en-US" sz="4400" dirty="0">
                <a:latin typeface="Matura MT Script Capitals" panose="03020802060602070202" pitchFamily="66" charset="0"/>
              </a:rPr>
              <a:t>Zahra</a:t>
            </a:r>
            <a:endParaRPr 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atura MT Script Capitals" panose="03020802060602070202" pitchFamily="66" charset="0"/>
            </a:endParaRPr>
          </a:p>
        </p:txBody>
      </p:sp>
      <p:pic>
        <p:nvPicPr>
          <p:cNvPr id="1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173690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80">
                                          <p:stCondLst>
                                            <p:cond delay="0"/>
                                          </p:stCondLst>
                                        </p:cTn>
                                        <p:tgtEl>
                                          <p:spTgt spid="11"/>
                                        </p:tgtEl>
                                      </p:cBhvr>
                                    </p:animEffect>
                                    <p:anim calcmode="lin" valueType="num">
                                      <p:cBhvr>
                                        <p:cTn id="2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8" dur="26">
                                          <p:stCondLst>
                                            <p:cond delay="650"/>
                                          </p:stCondLst>
                                        </p:cTn>
                                        <p:tgtEl>
                                          <p:spTgt spid="11"/>
                                        </p:tgtEl>
                                      </p:cBhvr>
                                      <p:to x="100000" y="60000"/>
                                    </p:animScale>
                                    <p:animScale>
                                      <p:cBhvr>
                                        <p:cTn id="29" dur="166" decel="50000">
                                          <p:stCondLst>
                                            <p:cond delay="676"/>
                                          </p:stCondLst>
                                        </p:cTn>
                                        <p:tgtEl>
                                          <p:spTgt spid="11"/>
                                        </p:tgtEl>
                                      </p:cBhvr>
                                      <p:to x="100000" y="100000"/>
                                    </p:animScale>
                                    <p:animScale>
                                      <p:cBhvr>
                                        <p:cTn id="30" dur="26">
                                          <p:stCondLst>
                                            <p:cond delay="1312"/>
                                          </p:stCondLst>
                                        </p:cTn>
                                        <p:tgtEl>
                                          <p:spTgt spid="11"/>
                                        </p:tgtEl>
                                      </p:cBhvr>
                                      <p:to x="100000" y="80000"/>
                                    </p:animScale>
                                    <p:animScale>
                                      <p:cBhvr>
                                        <p:cTn id="31" dur="166" decel="50000">
                                          <p:stCondLst>
                                            <p:cond delay="1338"/>
                                          </p:stCondLst>
                                        </p:cTn>
                                        <p:tgtEl>
                                          <p:spTgt spid="11"/>
                                        </p:tgtEl>
                                      </p:cBhvr>
                                      <p:to x="100000" y="100000"/>
                                    </p:animScale>
                                    <p:animScale>
                                      <p:cBhvr>
                                        <p:cTn id="32" dur="26">
                                          <p:stCondLst>
                                            <p:cond delay="1642"/>
                                          </p:stCondLst>
                                        </p:cTn>
                                        <p:tgtEl>
                                          <p:spTgt spid="11"/>
                                        </p:tgtEl>
                                      </p:cBhvr>
                                      <p:to x="100000" y="90000"/>
                                    </p:animScale>
                                    <p:animScale>
                                      <p:cBhvr>
                                        <p:cTn id="33" dur="166" decel="50000">
                                          <p:stCondLst>
                                            <p:cond delay="1668"/>
                                          </p:stCondLst>
                                        </p:cTn>
                                        <p:tgtEl>
                                          <p:spTgt spid="11"/>
                                        </p:tgtEl>
                                      </p:cBhvr>
                                      <p:to x="100000" y="100000"/>
                                    </p:animScale>
                                    <p:animScale>
                                      <p:cBhvr>
                                        <p:cTn id="34" dur="26">
                                          <p:stCondLst>
                                            <p:cond delay="1808"/>
                                          </p:stCondLst>
                                        </p:cTn>
                                        <p:tgtEl>
                                          <p:spTgt spid="11"/>
                                        </p:tgtEl>
                                      </p:cBhvr>
                                      <p:to x="100000" y="95000"/>
                                    </p:animScale>
                                    <p:animScale>
                                      <p:cBhvr>
                                        <p:cTn id="35"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0484" name="Rectangle 4"/>
          <p:cNvSpPr>
            <a:spLocks noGrp="1" noChangeArrowheads="1"/>
          </p:cNvSpPr>
          <p:nvPr>
            <p:ph type="ctrTitle"/>
          </p:nvPr>
        </p:nvSpPr>
        <p:spPr>
          <a:xfrm>
            <a:off x="304800" y="245894"/>
            <a:ext cx="7709065" cy="744706"/>
          </a:xfrm>
        </p:spPr>
        <p:txBody>
          <a:bodyPr rtlCol="0">
            <a:noAutofit/>
          </a:bodyPr>
          <a:lstStyle/>
          <a:p>
            <a:pPr algn="l" eaLnBrk="1" fontAlgn="auto" hangingPunct="1">
              <a:spcAft>
                <a:spcPts val="0"/>
              </a:spcAft>
              <a:defRPr/>
            </a:pPr>
            <a:r>
              <a:rPr sz="4000" b="1" u="sng" dirty="0" smtClean="0">
                <a:effectLst>
                  <a:outerShdw blurRad="38100" dist="38100" dir="2700000" algn="tl">
                    <a:srgbClr val="000000">
                      <a:alpha val="43137"/>
                    </a:srgbClr>
                  </a:outerShdw>
                </a:effectLst>
                <a:latin typeface="Algerian" panose="04020705040A02060702" pitchFamily="82" charset="0"/>
                <a:cs typeface="Times New Roman" pitchFamily="18" charset="0"/>
              </a:rPr>
              <a:t>Functional Requirements</a:t>
            </a:r>
            <a:r>
              <a:rPr lang="en-US" sz="4000" b="1" u="sng" dirty="0" smtClean="0">
                <a:effectLst>
                  <a:outerShdw blurRad="38100" dist="38100" dir="2700000" algn="tl">
                    <a:srgbClr val="000000">
                      <a:alpha val="43137"/>
                    </a:srgbClr>
                  </a:outerShdw>
                </a:effectLst>
                <a:latin typeface="Algerian" panose="04020705040A02060702" pitchFamily="82" charset="0"/>
                <a:cs typeface="Times New Roman" pitchFamily="18" charset="0"/>
              </a:rPr>
              <a:t>:</a:t>
            </a:r>
            <a:endParaRPr sz="4000" b="1" u="sng" dirty="0" smtClean="0">
              <a:effectLst>
                <a:outerShdw blurRad="38100" dist="38100" dir="2700000" algn="tl">
                  <a:srgbClr val="000000">
                    <a:alpha val="43137"/>
                  </a:srgbClr>
                </a:outerShdw>
              </a:effectLst>
              <a:latin typeface="Algerian" panose="04020705040A02060702" pitchFamily="82" charset="0"/>
              <a:cs typeface="Times New Roman" pitchFamily="18" charset="0"/>
            </a:endParaRPr>
          </a:p>
        </p:txBody>
      </p:sp>
      <p:sp>
        <p:nvSpPr>
          <p:cNvPr id="27651" name="Rectangle 1"/>
          <p:cNvSpPr>
            <a:spLocks noChangeArrowheads="1"/>
          </p:cNvSpPr>
          <p:nvPr/>
        </p:nvSpPr>
        <p:spPr bwMode="auto">
          <a:xfrm>
            <a:off x="-1066800" y="0"/>
            <a:ext cx="9677400" cy="769441"/>
          </a:xfrm>
          <a:prstGeom prst="rect">
            <a:avLst/>
          </a:prstGeom>
          <a:noFill/>
          <a:ln w="9525">
            <a:noFill/>
            <a:miter lim="800000"/>
            <a:headEnd/>
            <a:tailEnd/>
          </a:ln>
        </p:spPr>
        <p:txBody>
          <a:bodyPr wrap="square">
            <a:spAutoFit/>
          </a:bodyPr>
          <a:lstStyle/>
          <a:p>
            <a:r>
              <a:rPr lang="en-US" sz="4400" b="1" dirty="0"/>
              <a:t> </a:t>
            </a:r>
            <a:endParaRPr lang="en-US" sz="4400" dirty="0"/>
          </a:p>
        </p:txBody>
      </p:sp>
      <p:sp>
        <p:nvSpPr>
          <p:cNvPr id="4" name="Rectangle 3"/>
          <p:cNvSpPr/>
          <p:nvPr/>
        </p:nvSpPr>
        <p:spPr>
          <a:xfrm>
            <a:off x="304800" y="1015335"/>
            <a:ext cx="8458200" cy="6001643"/>
          </a:xfrm>
          <a:prstGeom prst="rect">
            <a:avLst/>
          </a:prstGeom>
        </p:spPr>
        <p:txBody>
          <a:bodyPr wrap="square">
            <a:spAutoFit/>
          </a:bodyPr>
          <a:lstStyle/>
          <a:p>
            <a:r>
              <a:rPr lang="en-US" sz="1600" b="1" dirty="0" smtClean="0">
                <a:effectLst>
                  <a:outerShdw blurRad="69850" dist="43180" dir="5400000" sx="0" sy="0">
                    <a:srgbClr val="000000">
                      <a:alpha val="65000"/>
                    </a:srgbClr>
                  </a:outerShdw>
                </a:effectLst>
                <a:latin typeface="Georgia" panose="02040502050405020303" pitchFamily="18" charset="0"/>
              </a:rPr>
              <a:t>FR1:- Users </a:t>
            </a:r>
            <a:r>
              <a:rPr lang="en-US" sz="1600" b="1" dirty="0">
                <a:effectLst>
                  <a:outerShdw blurRad="69850" dist="43180" dir="5400000" sx="0" sy="0">
                    <a:srgbClr val="000000">
                      <a:alpha val="65000"/>
                    </a:srgbClr>
                  </a:outerShdw>
                </a:effectLst>
                <a:latin typeface="Georgia" panose="02040502050405020303" pitchFamily="18" charset="0"/>
              </a:rPr>
              <a:t>will be able to create an account by signing up a form</a:t>
            </a:r>
            <a:r>
              <a:rPr lang="en-US" sz="1600" b="1" dirty="0" smtClean="0">
                <a:effectLst>
                  <a:outerShdw blurRad="69850" dist="43180" dir="5400000" sx="0" sy="0">
                    <a:srgbClr val="000000">
                      <a:alpha val="65000"/>
                    </a:srgbClr>
                  </a:outerShdw>
                </a:effectLst>
                <a:latin typeface="Georgia" panose="02040502050405020303" pitchFamily="18" charset="0"/>
              </a:rPr>
              <a:t>. </a:t>
            </a:r>
          </a:p>
          <a:p>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FR2:- The </a:t>
            </a:r>
            <a:r>
              <a:rPr lang="en-US" sz="1600" b="1" dirty="0">
                <a:effectLst>
                  <a:outerShdw blurRad="69850" dist="43180" dir="5400000" sx="0" sy="0">
                    <a:srgbClr val="000000">
                      <a:alpha val="65000"/>
                    </a:srgbClr>
                  </a:outerShdw>
                </a:effectLst>
                <a:latin typeface="Georgia" panose="02040502050405020303" pitchFamily="18" charset="0"/>
              </a:rPr>
              <a:t>form will consist of basic information such as name, address, phone# and email address for future reference</a:t>
            </a:r>
            <a:r>
              <a:rPr lang="en-US" sz="1600" b="1" dirty="0" smtClean="0">
                <a:effectLst>
                  <a:outerShdw blurRad="69850" dist="43180" dir="5400000" sx="0" sy="0">
                    <a:srgbClr val="000000">
                      <a:alpha val="65000"/>
                    </a:srgbClr>
                  </a:outerShdw>
                </a:effectLst>
                <a:latin typeface="Georgia" panose="02040502050405020303" pitchFamily="18" charset="0"/>
              </a:rPr>
              <a:t>.</a:t>
            </a:r>
          </a:p>
          <a:p>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FR3:- Users </a:t>
            </a:r>
            <a:r>
              <a:rPr lang="en-US" sz="1600" b="1" dirty="0">
                <a:effectLst>
                  <a:outerShdw blurRad="69850" dist="43180" dir="5400000" sx="0" sy="0">
                    <a:srgbClr val="000000">
                      <a:alpha val="65000"/>
                    </a:srgbClr>
                  </a:outerShdw>
                </a:effectLst>
                <a:latin typeface="Georgia" panose="02040502050405020303" pitchFamily="18" charset="0"/>
              </a:rPr>
              <a:t>will be divided into two categories i.e. Daycare or parents</a:t>
            </a:r>
            <a:r>
              <a:rPr lang="en-US" sz="1600" b="1" dirty="0" smtClean="0">
                <a:effectLst>
                  <a:outerShdw blurRad="69850" dist="43180" dir="5400000" sx="0" sy="0">
                    <a:srgbClr val="000000">
                      <a:alpha val="65000"/>
                    </a:srgbClr>
                  </a:outerShdw>
                </a:effectLst>
                <a:latin typeface="Georgia" panose="02040502050405020303" pitchFamily="18" charset="0"/>
              </a:rPr>
              <a:t>.</a:t>
            </a:r>
          </a:p>
          <a:p>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FR4:- Parents </a:t>
            </a:r>
            <a:r>
              <a:rPr lang="en-US" sz="1600" b="1" dirty="0">
                <a:effectLst>
                  <a:outerShdw blurRad="69850" dist="43180" dir="5400000" sx="0" sy="0">
                    <a:srgbClr val="000000">
                      <a:alpha val="65000"/>
                    </a:srgbClr>
                  </a:outerShdw>
                </a:effectLst>
                <a:latin typeface="Georgia" panose="02040502050405020303" pitchFamily="18" charset="0"/>
              </a:rPr>
              <a:t>will be able to create detailed profiles</a:t>
            </a:r>
            <a:r>
              <a:rPr lang="en-US" sz="1600" b="1" dirty="0" smtClean="0">
                <a:effectLst>
                  <a:outerShdw blurRad="69850" dist="43180" dir="5400000" sx="0" sy="0">
                    <a:srgbClr val="000000">
                      <a:alpha val="65000"/>
                    </a:srgbClr>
                  </a:outerShdw>
                </a:effectLst>
                <a:latin typeface="Georgia" panose="02040502050405020303" pitchFamily="18" charset="0"/>
              </a:rPr>
              <a:t>.</a:t>
            </a:r>
          </a:p>
          <a:p>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FR5:- Form </a:t>
            </a:r>
            <a:r>
              <a:rPr lang="en-US" sz="1600" b="1" dirty="0">
                <a:effectLst>
                  <a:outerShdw blurRad="69850" dist="43180" dir="5400000" sx="0" sy="0">
                    <a:srgbClr val="000000">
                      <a:alpha val="65000"/>
                    </a:srgbClr>
                  </a:outerShdw>
                </a:effectLst>
                <a:latin typeface="Georgia" panose="02040502050405020303" pitchFamily="18" charset="0"/>
              </a:rPr>
              <a:t>will consists of all required information such as name, address, contact number, emergency contact number and emergency contact details, full time of part time child support, area, and time duration for Daycare</a:t>
            </a:r>
            <a:r>
              <a:rPr lang="en-US" sz="1600" b="1" dirty="0" smtClean="0">
                <a:effectLst>
                  <a:outerShdw blurRad="69850" dist="43180" dir="5400000" sx="0" sy="0">
                    <a:srgbClr val="000000">
                      <a:alpha val="65000"/>
                    </a:srgbClr>
                  </a:outerShdw>
                </a:effectLst>
                <a:latin typeface="Georgia" panose="02040502050405020303" pitchFamily="18" charset="0"/>
              </a:rPr>
              <a:t>.</a:t>
            </a:r>
          </a:p>
          <a:p>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FR6:- Daycare </a:t>
            </a:r>
            <a:r>
              <a:rPr lang="en-US" sz="1600" b="1" dirty="0">
                <a:effectLst>
                  <a:outerShdw blurRad="69850" dist="43180" dir="5400000" sx="0" sy="0">
                    <a:srgbClr val="000000">
                      <a:alpha val="65000"/>
                    </a:srgbClr>
                  </a:outerShdw>
                </a:effectLst>
                <a:latin typeface="Georgia" panose="02040502050405020303" pitchFamily="18" charset="0"/>
              </a:rPr>
              <a:t>will be able to create a detailed profile consisting of child care details such as basic information, professional qualification, Daycare experience, qualification or diplomas/Training</a:t>
            </a:r>
            <a:r>
              <a:rPr lang="en-US" sz="1600" b="1" dirty="0" smtClean="0">
                <a:effectLst>
                  <a:outerShdw blurRad="69850" dist="43180" dir="5400000" sx="0" sy="0">
                    <a:srgbClr val="000000">
                      <a:alpha val="65000"/>
                    </a:srgbClr>
                  </a:outerShdw>
                </a:effectLst>
                <a:latin typeface="Georgia" panose="02040502050405020303" pitchFamily="18" charset="0"/>
              </a:rPr>
              <a:t>.</a:t>
            </a:r>
          </a:p>
          <a:p>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FR7:- Daycare </a:t>
            </a:r>
            <a:r>
              <a:rPr lang="en-US" sz="1600" b="1" dirty="0">
                <a:effectLst>
                  <a:outerShdw blurRad="69850" dist="43180" dir="5400000" sx="0" sy="0">
                    <a:srgbClr val="000000">
                      <a:alpha val="65000"/>
                    </a:srgbClr>
                  </a:outerShdw>
                </a:effectLst>
                <a:latin typeface="Georgia" panose="02040502050405020303" pitchFamily="18" charset="0"/>
              </a:rPr>
              <a:t>Centre will be responsible for adding pictures of the facilities they are providing in their profile</a:t>
            </a:r>
            <a:r>
              <a:rPr lang="en-US" sz="1600" b="1" dirty="0" smtClean="0">
                <a:effectLst>
                  <a:outerShdw blurRad="69850" dist="43180" dir="5400000" sx="0" sy="0">
                    <a:srgbClr val="000000">
                      <a:alpha val="65000"/>
                    </a:srgbClr>
                  </a:outerShdw>
                </a:effectLst>
                <a:latin typeface="Georgia" panose="02040502050405020303" pitchFamily="18" charset="0"/>
              </a:rPr>
              <a:t>.</a:t>
            </a:r>
          </a:p>
          <a:p>
            <a:endParaRPr lang="en-US" sz="1600" b="1" dirty="0" smtClean="0">
              <a:effectLst>
                <a:outerShdw blurRad="69850" dist="43180" dir="5400000" sx="0" sy="0">
                  <a:srgbClr val="000000">
                    <a:alpha val="65000"/>
                  </a:srgbClr>
                </a:outerShdw>
              </a:effectLst>
              <a:latin typeface="Georgia" panose="02040502050405020303" pitchFamily="18" charset="0"/>
            </a:endParaRPr>
          </a:p>
          <a:p>
            <a:r>
              <a:rPr lang="en-US" sz="1600" b="1" dirty="0">
                <a:effectLst>
                  <a:outerShdw blurRad="69850" dist="43180" dir="5400000" sx="0" sy="0">
                    <a:srgbClr val="000000">
                      <a:alpha val="65000"/>
                    </a:srgbClr>
                  </a:outerShdw>
                </a:effectLst>
                <a:latin typeface="Georgia" panose="02040502050405020303" pitchFamily="18" charset="0"/>
              </a:rPr>
              <a:t>FR8:- Moreover Daycare will be able to mention if they provide services at home or at the facility.</a:t>
            </a:r>
          </a:p>
          <a:p>
            <a:endParaRPr lang="en-US" sz="1600" b="1" dirty="0" smtClean="0">
              <a:effectLst>
                <a:outerShdw blurRad="69850" dist="43180" dir="5400000" sx="0" sy="0">
                  <a:srgbClr val="000000">
                    <a:alpha val="65000"/>
                  </a:srgbClr>
                </a:outerShdw>
              </a:effectLst>
              <a:latin typeface="Georgia" panose="02040502050405020303" pitchFamily="18" charset="0"/>
            </a:endParaRPr>
          </a:p>
          <a:p>
            <a:endParaRPr lang="en-US" sz="1600" dirty="0">
              <a:latin typeface="Georgia" panose="02040502050405020303" pitchFamily="18" charset="0"/>
            </a:endParaRPr>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p:cTn id="7" dur="500" fill="hold"/>
                                        <p:tgtEl>
                                          <p:spTgt spid="20484"/>
                                        </p:tgtEl>
                                        <p:attrNameLst>
                                          <p:attrName>ppt_w</p:attrName>
                                        </p:attrNameLst>
                                      </p:cBhvr>
                                      <p:tavLst>
                                        <p:tav tm="0">
                                          <p:val>
                                            <p:fltVal val="0"/>
                                          </p:val>
                                        </p:tav>
                                        <p:tav tm="100000">
                                          <p:val>
                                            <p:strVal val="#ppt_w"/>
                                          </p:val>
                                        </p:tav>
                                      </p:tavLst>
                                    </p:anim>
                                    <p:anim calcmode="lin" valueType="num">
                                      <p:cBhvr>
                                        <p:cTn id="8" dur="500" fill="hold"/>
                                        <p:tgtEl>
                                          <p:spTgt spid="20484"/>
                                        </p:tgtEl>
                                        <p:attrNameLst>
                                          <p:attrName>ppt_h</p:attrName>
                                        </p:attrNameLst>
                                      </p:cBhvr>
                                      <p:tavLst>
                                        <p:tav tm="0">
                                          <p:val>
                                            <p:fltVal val="0"/>
                                          </p:val>
                                        </p:tav>
                                        <p:tav tm="100000">
                                          <p:val>
                                            <p:strVal val="#ppt_h"/>
                                          </p:val>
                                        </p:tav>
                                      </p:tavLst>
                                    </p:anim>
                                    <p:animEffect transition="in" filter="fade">
                                      <p:cBhvr>
                                        <p:cTn id="9"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7651" name="Rectangle 1"/>
          <p:cNvSpPr>
            <a:spLocks noChangeArrowheads="1"/>
          </p:cNvSpPr>
          <p:nvPr/>
        </p:nvSpPr>
        <p:spPr bwMode="auto">
          <a:xfrm>
            <a:off x="-381000" y="381000"/>
            <a:ext cx="8458200" cy="369332"/>
          </a:xfrm>
          <a:prstGeom prst="rect">
            <a:avLst/>
          </a:prstGeom>
          <a:noFill/>
          <a:ln w="9525">
            <a:noFill/>
            <a:miter lim="800000"/>
            <a:headEnd/>
            <a:tailEnd/>
          </a:ln>
        </p:spPr>
        <p:txBody>
          <a:bodyPr wrap="square">
            <a:spAutoFit/>
          </a:bodyPr>
          <a:lstStyle/>
          <a:p>
            <a:r>
              <a:rPr lang="en-US" b="1" dirty="0"/>
              <a:t> </a:t>
            </a:r>
            <a:endParaRPr lang="en-US" dirty="0"/>
          </a:p>
        </p:txBody>
      </p:sp>
      <p:sp>
        <p:nvSpPr>
          <p:cNvPr id="4" name="Rectangle 3"/>
          <p:cNvSpPr/>
          <p:nvPr/>
        </p:nvSpPr>
        <p:spPr>
          <a:xfrm>
            <a:off x="266700" y="1460124"/>
            <a:ext cx="8458200" cy="6063198"/>
          </a:xfrm>
          <a:prstGeom prst="rect">
            <a:avLst/>
          </a:prstGeom>
        </p:spPr>
        <p:txBody>
          <a:bodyPr wrap="square">
            <a:spAutoFit/>
          </a:bodyPr>
          <a:lstStyle/>
          <a:p>
            <a:r>
              <a:rPr lang="en-US" b="1" dirty="0" smtClean="0">
                <a:effectLst>
                  <a:outerShdw blurRad="69850" dist="43180" dir="5400000" sx="0" sy="0">
                    <a:srgbClr val="000000">
                      <a:alpha val="65000"/>
                    </a:srgbClr>
                  </a:outerShdw>
                </a:effectLst>
                <a:latin typeface="Georgia" panose="02040502050405020303" pitchFamily="18" charset="0"/>
              </a:rPr>
              <a:t>FR9</a:t>
            </a:r>
            <a:r>
              <a:rPr lang="en-US" b="1" dirty="0">
                <a:effectLst>
                  <a:outerShdw blurRad="69850" dist="43180" dir="5400000" sx="0" sy="0">
                    <a:srgbClr val="000000">
                      <a:alpha val="65000"/>
                    </a:srgbClr>
                  </a:outerShdw>
                </a:effectLst>
                <a:latin typeface="Georgia" panose="02040502050405020303" pitchFamily="18" charset="0"/>
              </a:rPr>
              <a:t>:- The facilities in Daycare Centre needs to be mentioned in the profile such as CCTV, nursing facilities, Number of nursing staff, number of medical staff</a:t>
            </a:r>
            <a:r>
              <a:rPr lang="en-US" b="1" dirty="0" smtClean="0">
                <a:effectLst>
                  <a:outerShdw blurRad="69850" dist="43180" dir="5400000" sx="0" sy="0">
                    <a:srgbClr val="000000">
                      <a:alpha val="65000"/>
                    </a:srgbClr>
                  </a:outerShdw>
                </a:effectLst>
                <a:latin typeface="Georgia" panose="02040502050405020303" pitchFamily="18" charset="0"/>
              </a:rPr>
              <a:t>.</a:t>
            </a:r>
          </a:p>
          <a:p>
            <a:endParaRPr lang="en-US" dirty="0">
              <a:latin typeface="Georgia" panose="02040502050405020303" pitchFamily="18" charset="0"/>
            </a:endParaRPr>
          </a:p>
          <a:p>
            <a:r>
              <a:rPr lang="en-US" b="1" dirty="0">
                <a:effectLst>
                  <a:outerShdw blurRad="69850" dist="43180" dir="5400000" sx="0" sy="0">
                    <a:srgbClr val="000000">
                      <a:alpha val="65000"/>
                    </a:srgbClr>
                  </a:outerShdw>
                </a:effectLst>
                <a:latin typeface="Georgia" panose="02040502050405020303" pitchFamily="18" charset="0"/>
              </a:rPr>
              <a:t>FR10:- Daycare will be able to post a review of the child based on their experience and observation</a:t>
            </a:r>
            <a:r>
              <a:rPr lang="en-US" b="1" dirty="0" smtClean="0">
                <a:effectLst>
                  <a:outerShdw blurRad="69850" dist="43180" dir="5400000" sx="0" sy="0">
                    <a:srgbClr val="000000">
                      <a:alpha val="65000"/>
                    </a:srgbClr>
                  </a:outerShdw>
                </a:effectLst>
                <a:latin typeface="Georgia" panose="02040502050405020303" pitchFamily="18" charset="0"/>
              </a:rPr>
              <a:t>.</a:t>
            </a:r>
          </a:p>
          <a:p>
            <a:endParaRPr lang="en-US" b="1" dirty="0">
              <a:effectLst>
                <a:outerShdw blurRad="69850" dist="43180" dir="5400000" sx="0" sy="0">
                  <a:srgbClr val="000000">
                    <a:alpha val="65000"/>
                  </a:srgbClr>
                </a:outerShdw>
              </a:effectLst>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FR11:- Daycare </a:t>
            </a:r>
            <a:r>
              <a:rPr lang="en-US" sz="1600" b="1" dirty="0">
                <a:effectLst>
                  <a:outerShdw blurRad="69850" dist="43180" dir="5400000" sx="0" sy="0">
                    <a:srgbClr val="000000">
                      <a:alpha val="65000"/>
                    </a:srgbClr>
                  </a:outerShdw>
                </a:effectLst>
                <a:latin typeface="Georgia" panose="02040502050405020303" pitchFamily="18" charset="0"/>
              </a:rPr>
              <a:t>will be able mention their fee and payment options.</a:t>
            </a:r>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FR12:- Daycare </a:t>
            </a:r>
            <a:r>
              <a:rPr lang="en-US" sz="1600" b="1" dirty="0">
                <a:effectLst>
                  <a:outerShdw blurRad="69850" dist="43180" dir="5400000" sx="0" sy="0">
                    <a:srgbClr val="000000">
                      <a:alpha val="65000"/>
                    </a:srgbClr>
                  </a:outerShdw>
                </a:effectLst>
                <a:latin typeface="Georgia" panose="02040502050405020303" pitchFamily="18" charset="0"/>
              </a:rPr>
              <a:t>will be able to generate income report for a specific month or for a selected period of time</a:t>
            </a:r>
            <a:r>
              <a:rPr lang="en-US" sz="1600" b="1" dirty="0" smtClean="0">
                <a:effectLst>
                  <a:outerShdw blurRad="69850" dist="43180" dir="5400000" sx="0" sy="0">
                    <a:srgbClr val="000000">
                      <a:alpha val="65000"/>
                    </a:srgbClr>
                  </a:outerShdw>
                </a:effectLst>
                <a:latin typeface="Georgia" panose="02040502050405020303" pitchFamily="18" charset="0"/>
              </a:rPr>
              <a:t>.</a:t>
            </a:r>
          </a:p>
          <a:p>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FR13:- Daycare </a:t>
            </a:r>
            <a:r>
              <a:rPr lang="en-US" sz="1600" b="1" dirty="0">
                <a:effectLst>
                  <a:outerShdw blurRad="69850" dist="43180" dir="5400000" sx="0" sy="0">
                    <a:srgbClr val="000000">
                      <a:alpha val="65000"/>
                    </a:srgbClr>
                  </a:outerShdw>
                </a:effectLst>
                <a:latin typeface="Georgia" panose="02040502050405020303" pitchFamily="18" charset="0"/>
              </a:rPr>
              <a:t>will be able to generate expense report for a specific month or for a selected period of time</a:t>
            </a:r>
            <a:r>
              <a:rPr lang="en-US" sz="1600" b="1" dirty="0" smtClean="0">
                <a:effectLst>
                  <a:outerShdw blurRad="69850" dist="43180" dir="5400000" sx="0" sy="0">
                    <a:srgbClr val="000000">
                      <a:alpha val="65000"/>
                    </a:srgbClr>
                  </a:outerShdw>
                </a:effectLst>
                <a:latin typeface="Georgia" panose="02040502050405020303" pitchFamily="18" charset="0"/>
              </a:rPr>
              <a:t>.</a:t>
            </a:r>
          </a:p>
          <a:p>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FR14:- Daycare </a:t>
            </a:r>
            <a:r>
              <a:rPr lang="en-US" sz="1600" b="1" dirty="0">
                <a:effectLst>
                  <a:outerShdw blurRad="69850" dist="43180" dir="5400000" sx="0" sy="0">
                    <a:srgbClr val="000000">
                      <a:alpha val="65000"/>
                    </a:srgbClr>
                  </a:outerShdw>
                </a:effectLst>
                <a:latin typeface="Georgia" panose="02040502050405020303" pitchFamily="18" charset="0"/>
              </a:rPr>
              <a:t>will be able to search for a specific child and his/her history.</a:t>
            </a:r>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FR15:- Daycare </a:t>
            </a:r>
            <a:r>
              <a:rPr lang="en-US" sz="1600" b="1" dirty="0">
                <a:effectLst>
                  <a:outerShdw blurRad="69850" dist="43180" dir="5400000" sx="0" sy="0">
                    <a:srgbClr val="000000">
                      <a:alpha val="65000"/>
                    </a:srgbClr>
                  </a:outerShdw>
                </a:effectLst>
                <a:latin typeface="Georgia" panose="02040502050405020303" pitchFamily="18" charset="0"/>
              </a:rPr>
              <a:t>will be able to find number of appoints for a specific day or future dates</a:t>
            </a:r>
            <a:r>
              <a:rPr lang="en-US" sz="1600" b="1" dirty="0" smtClean="0">
                <a:effectLst>
                  <a:outerShdw blurRad="69850" dist="43180" dir="5400000" sx="0" sy="0">
                    <a:srgbClr val="000000">
                      <a:alpha val="65000"/>
                    </a:srgbClr>
                  </a:outerShdw>
                </a:effectLst>
                <a:latin typeface="Georgia" panose="02040502050405020303" pitchFamily="18" charset="0"/>
              </a:rPr>
              <a:t>.</a:t>
            </a:r>
          </a:p>
          <a:p>
            <a:endParaRPr lang="en-US" sz="1600" dirty="0">
              <a:latin typeface="Georgia" panose="02040502050405020303" pitchFamily="18" charset="0"/>
            </a:endParaRPr>
          </a:p>
          <a:p>
            <a:r>
              <a:rPr lang="en-US" sz="1600" b="1" dirty="0" smtClean="0">
                <a:effectLst>
                  <a:outerShdw blurRad="69850" dist="43180" dir="5400000" sx="0" sy="0">
                    <a:srgbClr val="000000">
                      <a:alpha val="65000"/>
                    </a:srgbClr>
                  </a:outerShdw>
                </a:effectLst>
                <a:latin typeface="Georgia" panose="02040502050405020303" pitchFamily="18" charset="0"/>
              </a:rPr>
              <a:t>FR16:- Daycare </a:t>
            </a:r>
            <a:r>
              <a:rPr lang="en-US" sz="1600" b="1" dirty="0">
                <a:effectLst>
                  <a:outerShdw blurRad="69850" dist="43180" dir="5400000" sx="0" sy="0">
                    <a:srgbClr val="000000">
                      <a:alpha val="65000"/>
                    </a:srgbClr>
                  </a:outerShdw>
                </a:effectLst>
                <a:latin typeface="Georgia" panose="02040502050405020303" pitchFamily="18" charset="0"/>
              </a:rPr>
              <a:t>will be able to keep complete attendance of children dropped at the facility.</a:t>
            </a:r>
            <a:endParaRPr lang="en-US" sz="1600" dirty="0">
              <a:latin typeface="Georgia" panose="02040502050405020303" pitchFamily="18" charset="0"/>
            </a:endParaRPr>
          </a:p>
          <a:p>
            <a:endParaRPr lang="en-US" dirty="0">
              <a:latin typeface="Georgia" panose="02040502050405020303" pitchFamily="18" charset="0"/>
            </a:endParaRPr>
          </a:p>
          <a:p>
            <a:pPr lvl="0"/>
            <a:endParaRPr lang="en-US" dirty="0">
              <a:latin typeface="Georgia" panose="02040502050405020303" pitchFamily="18" charset="0"/>
            </a:endParaRPr>
          </a:p>
          <a:p>
            <a:pPr lvl="0"/>
            <a:endParaRPr lang="en-US" b="1" u="sng" dirty="0" smtClean="0">
              <a:latin typeface="Georgia" panose="02040502050405020303" pitchFamily="18" charset="0"/>
            </a:endParaRPr>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a:spLocks noGrp="1" noChangeArrowheads="1"/>
          </p:cNvSpPr>
          <p:nvPr>
            <p:ph type="ctrTitle"/>
          </p:nvPr>
        </p:nvSpPr>
        <p:spPr>
          <a:xfrm>
            <a:off x="571500" y="578366"/>
            <a:ext cx="8153400" cy="766763"/>
          </a:xfrm>
        </p:spPr>
        <p:txBody>
          <a:bodyPr rtlCol="0">
            <a:noAutofit/>
          </a:bodyPr>
          <a:lstStyle/>
          <a:p>
            <a:pPr algn="l" eaLnBrk="1" fontAlgn="auto" hangingPunct="1">
              <a:spcAft>
                <a:spcPts val="0"/>
              </a:spcAft>
              <a:defRPr/>
            </a:pPr>
            <a:r>
              <a:rPr sz="4000" b="1" u="sng" dirty="0" smtClean="0">
                <a:effectLst>
                  <a:outerShdw blurRad="38100" dist="38100" dir="2700000" algn="tl">
                    <a:srgbClr val="000000">
                      <a:alpha val="43137"/>
                    </a:srgbClr>
                  </a:outerShdw>
                </a:effectLst>
                <a:latin typeface="Algerian" panose="04020705040A02060702" pitchFamily="82" charset="0"/>
                <a:cs typeface="Times New Roman" pitchFamily="18" charset="0"/>
              </a:rPr>
              <a:t>Functional Requirements</a:t>
            </a:r>
            <a:r>
              <a:rPr lang="en-US" sz="4000" b="1" u="sng" dirty="0" smtClean="0">
                <a:effectLst>
                  <a:outerShdw blurRad="38100" dist="38100" dir="2700000" algn="tl">
                    <a:srgbClr val="000000">
                      <a:alpha val="43137"/>
                    </a:srgbClr>
                  </a:outerShdw>
                </a:effectLst>
                <a:latin typeface="Algerian" panose="04020705040A02060702" pitchFamily="82" charset="0"/>
                <a:cs typeface="Times New Roman" pitchFamily="18" charset="0"/>
              </a:rPr>
              <a:t>:</a:t>
            </a:r>
            <a:endParaRPr sz="4000" b="1" u="sng" dirty="0" smtClean="0">
              <a:effectLst>
                <a:outerShdw blurRad="38100" dist="38100" dir="2700000" algn="tl">
                  <a:srgbClr val="000000">
                    <a:alpha val="43137"/>
                  </a:srgbClr>
                </a:outerShdw>
              </a:effectLst>
              <a:latin typeface="Algerian" panose="04020705040A02060702" pitchFamily="82" charset="0"/>
              <a:cs typeface="Times New Roman" pitchFamily="18" charset="0"/>
            </a:endParaRPr>
          </a:p>
        </p:txBody>
      </p:sp>
    </p:spTree>
    <p:extLst>
      <p:ext uri="{BB962C8B-B14F-4D97-AF65-F5344CB8AC3E}">
        <p14:creationId xmlns:p14="http://schemas.microsoft.com/office/powerpoint/2010/main" val="152166340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146" name="Text Box 47"/>
          <p:cNvSpPr txBox="1">
            <a:spLocks noChangeArrowheads="1"/>
          </p:cNvSpPr>
          <p:nvPr/>
        </p:nvSpPr>
        <p:spPr bwMode="auto">
          <a:xfrm>
            <a:off x="1600200" y="1295400"/>
            <a:ext cx="487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n-US"/>
          </a:p>
        </p:txBody>
      </p:sp>
      <p:sp>
        <p:nvSpPr>
          <p:cNvPr id="5" name="Rectangle 4"/>
          <p:cNvSpPr txBox="1">
            <a:spLocks noChangeArrowheads="1"/>
          </p:cNvSpPr>
          <p:nvPr/>
        </p:nvSpPr>
        <p:spPr>
          <a:xfrm>
            <a:off x="520521" y="339270"/>
            <a:ext cx="7772400" cy="663178"/>
          </a:xfrm>
          <a:prstGeom prst="rect">
            <a:avLst/>
          </a:prstGeom>
        </p:spPr>
        <p:txBody>
          <a:bodyPr anchor="b">
            <a:noAutofit/>
          </a:bodyPr>
          <a:lstStyle>
            <a:lvl1pPr algn="l" rtl="0" fontAlgn="base">
              <a:spcBef>
                <a:spcPct val="0"/>
              </a:spcBef>
              <a:spcAft>
                <a:spcPct val="0"/>
              </a:spcAft>
              <a:defRPr sz="3000" kern="1200" cap="small">
                <a:solidFill>
                  <a:schemeClr val="tx2"/>
                </a:solidFill>
                <a:latin typeface="+mj-lt"/>
                <a:ea typeface="+mj-ea"/>
                <a:cs typeface="+mj-cs"/>
              </a:defRPr>
            </a:lvl1pPr>
            <a:lvl2pPr algn="l" rtl="0" fontAlgn="base">
              <a:spcBef>
                <a:spcPct val="0"/>
              </a:spcBef>
              <a:spcAft>
                <a:spcPct val="0"/>
              </a:spcAft>
              <a:defRPr sz="3000">
                <a:solidFill>
                  <a:schemeClr val="tx2"/>
                </a:solidFill>
                <a:latin typeface="Century Schoolbook"/>
              </a:defRPr>
            </a:lvl2pPr>
            <a:lvl3pPr algn="l" rtl="0" fontAlgn="base">
              <a:spcBef>
                <a:spcPct val="0"/>
              </a:spcBef>
              <a:spcAft>
                <a:spcPct val="0"/>
              </a:spcAft>
              <a:defRPr sz="3000">
                <a:solidFill>
                  <a:schemeClr val="tx2"/>
                </a:solidFill>
                <a:latin typeface="Century Schoolbook"/>
              </a:defRPr>
            </a:lvl3pPr>
            <a:lvl4pPr algn="l" rtl="0" fontAlgn="base">
              <a:spcBef>
                <a:spcPct val="0"/>
              </a:spcBef>
              <a:spcAft>
                <a:spcPct val="0"/>
              </a:spcAft>
              <a:defRPr sz="3000">
                <a:solidFill>
                  <a:schemeClr val="tx2"/>
                </a:solidFill>
                <a:latin typeface="Century Schoolbook"/>
              </a:defRPr>
            </a:lvl4pPr>
            <a:lvl5pPr algn="l" rtl="0" fontAlgn="base">
              <a:spcBef>
                <a:spcPct val="0"/>
              </a:spcBef>
              <a:spcAft>
                <a:spcPct val="0"/>
              </a:spcAft>
              <a:defRPr sz="3000">
                <a:solidFill>
                  <a:schemeClr val="tx2"/>
                </a:solidFill>
                <a:latin typeface="Century Schoolbook"/>
              </a:defRPr>
            </a:lvl5pPr>
            <a:lvl6pPr marL="457200" algn="l" rtl="0" fontAlgn="base">
              <a:spcBef>
                <a:spcPct val="0"/>
              </a:spcBef>
              <a:spcAft>
                <a:spcPct val="0"/>
              </a:spcAft>
              <a:defRPr sz="3000">
                <a:solidFill>
                  <a:schemeClr val="tx2"/>
                </a:solidFill>
                <a:latin typeface="Century Schoolbook"/>
              </a:defRPr>
            </a:lvl6pPr>
            <a:lvl7pPr marL="914400" algn="l" rtl="0" fontAlgn="base">
              <a:spcBef>
                <a:spcPct val="0"/>
              </a:spcBef>
              <a:spcAft>
                <a:spcPct val="0"/>
              </a:spcAft>
              <a:defRPr sz="3000">
                <a:solidFill>
                  <a:schemeClr val="tx2"/>
                </a:solidFill>
                <a:latin typeface="Century Schoolbook"/>
              </a:defRPr>
            </a:lvl7pPr>
            <a:lvl8pPr marL="1371600" algn="l" rtl="0" fontAlgn="base">
              <a:spcBef>
                <a:spcPct val="0"/>
              </a:spcBef>
              <a:spcAft>
                <a:spcPct val="0"/>
              </a:spcAft>
              <a:defRPr sz="3000">
                <a:solidFill>
                  <a:schemeClr val="tx2"/>
                </a:solidFill>
                <a:latin typeface="Century Schoolbook"/>
              </a:defRPr>
            </a:lvl8pPr>
            <a:lvl9pPr marL="1828800" algn="l" rtl="0" fontAlgn="base">
              <a:spcBef>
                <a:spcPct val="0"/>
              </a:spcBef>
              <a:spcAft>
                <a:spcPct val="0"/>
              </a:spcAft>
              <a:defRPr sz="3000">
                <a:solidFill>
                  <a:schemeClr val="tx2"/>
                </a:solidFill>
                <a:latin typeface="Century Schoolbook"/>
              </a:defRPr>
            </a:lvl9pPr>
          </a:lstStyle>
          <a:p>
            <a:pPr fontAlgn="auto">
              <a:spcAft>
                <a:spcPts val="0"/>
              </a:spcAft>
              <a:defRPr/>
            </a:pPr>
            <a:r>
              <a:rPr lang="en-US" sz="4800" b="1" u="sng" dirty="0" smtClean="0">
                <a:solidFill>
                  <a:schemeClr val="tx1"/>
                </a:solidFill>
                <a:latin typeface="Algerian" panose="04020705040A02060702" pitchFamily="82" charset="0"/>
              </a:rPr>
              <a:t>VU Process Model:-</a:t>
            </a:r>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172527" y="1472317"/>
            <a:ext cx="5732145" cy="4813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266" name="Rectangle 4"/>
          <p:cNvSpPr>
            <a:spLocks noGrp="1" noChangeArrowheads="1"/>
          </p:cNvSpPr>
          <p:nvPr>
            <p:ph type="ctrTitle"/>
          </p:nvPr>
        </p:nvSpPr>
        <p:spPr>
          <a:xfrm>
            <a:off x="456958" y="164306"/>
            <a:ext cx="7772400" cy="823913"/>
          </a:xfrm>
        </p:spPr>
        <p:txBody>
          <a:bodyPr rtlCol="0">
            <a:noAutofit/>
          </a:bodyPr>
          <a:lstStyle/>
          <a:p>
            <a:pPr algn="l" eaLnBrk="1" fontAlgn="auto" hangingPunct="1">
              <a:spcAft>
                <a:spcPts val="0"/>
              </a:spcAft>
              <a:defRPr/>
            </a:pPr>
            <a:r>
              <a:rPr sz="4400" b="1" u="sng" dirty="0" smtClean="0">
                <a:latin typeface="Algerian" panose="04020705040A02060702" pitchFamily="82" charset="0"/>
              </a:rPr>
              <a:t>U</a:t>
            </a:r>
            <a:r>
              <a:rPr lang="en-US" sz="4400" b="1" u="sng" dirty="0" smtClean="0">
                <a:latin typeface="Algerian" panose="04020705040A02060702" pitchFamily="82" charset="0"/>
              </a:rPr>
              <a:t>se Case</a:t>
            </a:r>
            <a:r>
              <a:rPr sz="4400" b="1" u="sng" dirty="0" smtClean="0">
                <a:latin typeface="Algerian" panose="04020705040A02060702" pitchFamily="82" charset="0"/>
              </a:rPr>
              <a:t> Diagram:</a:t>
            </a:r>
            <a:r>
              <a:rPr lang="en-US" sz="4400" b="1" u="sng" dirty="0" smtClean="0">
                <a:latin typeface="Algerian" panose="04020705040A02060702" pitchFamily="82" charset="0"/>
              </a:rPr>
              <a:t>-</a:t>
            </a:r>
            <a:br>
              <a:rPr lang="en-US" sz="4400" b="1" u="sng" dirty="0" smtClean="0">
                <a:latin typeface="Algerian" panose="04020705040A02060702" pitchFamily="82" charset="0"/>
              </a:rPr>
            </a:br>
            <a:r>
              <a:rPr lang="en-US" sz="1400" b="1" u="sng" dirty="0" smtClean="0">
                <a:latin typeface="Algerian" panose="04020705040A02060702" pitchFamily="82" charset="0"/>
              </a:rPr>
              <a:t>                                                                    </a:t>
            </a:r>
          </a:p>
        </p:txBody>
      </p:sp>
      <p:sp>
        <p:nvSpPr>
          <p:cNvPr id="717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17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173"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17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624840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685800" y="988219"/>
            <a:ext cx="7162800" cy="52601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arn(inVertical)">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4"/>
          <p:cNvSpPr txBox="1">
            <a:spLocks noChangeArrowheads="1"/>
          </p:cNvSpPr>
          <p:nvPr/>
        </p:nvSpPr>
        <p:spPr>
          <a:xfrm>
            <a:off x="495300" y="381000"/>
            <a:ext cx="8153400" cy="76676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4000" b="1" u="sng" smtClean="0">
                <a:effectLst>
                  <a:outerShdw blurRad="38100" dist="38100" dir="2700000" algn="tl">
                    <a:srgbClr val="000000">
                      <a:alpha val="43137"/>
                    </a:srgbClr>
                  </a:outerShdw>
                </a:effectLst>
                <a:latin typeface="Algerian" panose="04020705040A02060702" pitchFamily="82" charset="0"/>
                <a:cs typeface="Times New Roman" pitchFamily="18" charset="0"/>
              </a:rPr>
              <a:t>Functional Requirements:</a:t>
            </a:r>
            <a:endParaRPr lang="en-US" sz="4000" b="1" u="sng" dirty="0" smtClean="0">
              <a:effectLst>
                <a:outerShdw blurRad="38100" dist="38100" dir="2700000" algn="tl">
                  <a:srgbClr val="000000">
                    <a:alpha val="43137"/>
                  </a:srgbClr>
                </a:outerShdw>
              </a:effectLst>
              <a:latin typeface="Algerian" panose="04020705040A02060702" pitchFamily="82" charset="0"/>
              <a:cs typeface="Times New Roman" pitchFamily="18" charset="0"/>
            </a:endParaRPr>
          </a:p>
        </p:txBody>
      </p:sp>
      <p:sp>
        <p:nvSpPr>
          <p:cNvPr id="7" name="Rectangle 6"/>
          <p:cNvSpPr/>
          <p:nvPr/>
        </p:nvSpPr>
        <p:spPr>
          <a:xfrm>
            <a:off x="762000" y="1600200"/>
            <a:ext cx="6362700" cy="4401205"/>
          </a:xfrm>
          <a:prstGeom prst="rect">
            <a:avLst/>
          </a:prstGeom>
        </p:spPr>
        <p:txBody>
          <a:bodyPr wrap="square">
            <a:spAutoFit/>
          </a:bodyPr>
          <a:lstStyle/>
          <a:p>
            <a:pPr marL="0" marR="0"/>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FR17:- Daycare </a:t>
            </a:r>
            <a:r>
              <a:rPr lang="en-US"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will be able to check the attendance record of children monthly or for a specific period of time</a:t>
            </a:r>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a:t>
            </a:r>
          </a:p>
          <a:p>
            <a:pPr marL="0" marR="0"/>
            <a:endParaRPr lang="en-US" sz="1600"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endParaRPr>
          </a:p>
          <a:p>
            <a:pPr marL="0" marR="0"/>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FR18:- Daycare </a:t>
            </a:r>
            <a:r>
              <a:rPr lang="en-US"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will be able to send an automatic text message when the child is received or dropped from the Centre</a:t>
            </a:r>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a:t>
            </a:r>
          </a:p>
          <a:p>
            <a:pPr marL="0" marR="0"/>
            <a:endParaRPr lang="en-US" sz="1600"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endParaRPr>
          </a:p>
          <a:p>
            <a:pPr marL="0" marR="0"/>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FR19:- Parents </a:t>
            </a:r>
            <a:r>
              <a:rPr lang="en-US"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will be able to pay from their phone.</a:t>
            </a:r>
            <a:endParaRPr lang="en-US" sz="1600"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endParaRPr>
          </a:p>
          <a:p>
            <a:pPr marL="0" marR="0"/>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FR20:- Parents </a:t>
            </a:r>
            <a:r>
              <a:rPr lang="en-US"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will be able to write a review of the daycare for other parents to read</a:t>
            </a:r>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a:t>
            </a:r>
          </a:p>
          <a:p>
            <a:pPr marL="0" marR="0"/>
            <a:endParaRPr lang="en-US" sz="1600"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endParaRPr>
          </a:p>
          <a:p>
            <a:pPr marL="0" marR="0"/>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FR21:- Application </a:t>
            </a:r>
            <a:r>
              <a:rPr lang="en-US"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will be able to suggest suitable options for parents as well</a:t>
            </a:r>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a:t>
            </a:r>
          </a:p>
          <a:p>
            <a:pPr marL="0" marR="0"/>
            <a:endParaRPr lang="en-US" sz="1600"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endParaRPr>
          </a:p>
          <a:p>
            <a:pPr marL="0" marR="0">
              <a:spcBef>
                <a:spcPts val="0"/>
              </a:spcBef>
              <a:spcAft>
                <a:spcPts val="1875"/>
              </a:spcAft>
            </a:pPr>
            <a:r>
              <a:rPr lang="en-US" dirty="0" smtClean="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FR22:- Administrator </a:t>
            </a:r>
            <a:r>
              <a:rPr lang="en-US"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rPr>
              <a:t>will be able accept or reject Daycare based on their profiles.</a:t>
            </a:r>
            <a:endParaRPr lang="en-US" sz="1600" dirty="0">
              <a:effectLst>
                <a:outerShdw blurRad="38100" dist="38100" dir="2700000" algn="tl">
                  <a:srgbClr val="000000">
                    <a:alpha val="43137"/>
                  </a:srgbClr>
                </a:outerShdw>
              </a:effectLst>
              <a:latin typeface="Georgia" panose="02040502050405020303" pitchFamily="18" charset="0"/>
              <a:ea typeface="Times New Roman" panose="02020603050405020304" pitchFamily="18" charset="0"/>
            </a:endParaRPr>
          </a:p>
        </p:txBody>
      </p:sp>
    </p:spTree>
    <p:extLst>
      <p:ext uri="{BB962C8B-B14F-4D97-AF65-F5344CB8AC3E}">
        <p14:creationId xmlns:p14="http://schemas.microsoft.com/office/powerpoint/2010/main" val="301773255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3930</TotalTime>
  <Words>767</Words>
  <Application>Microsoft Office PowerPoint</Application>
  <PresentationFormat>On-screen Show (4:3)</PresentationFormat>
  <Paragraphs>105</Paragraphs>
  <Slides>41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Algerian</vt:lpstr>
      <vt:lpstr>Arial</vt:lpstr>
      <vt:lpstr>Calibri</vt:lpstr>
      <vt:lpstr>Georgia</vt:lpstr>
      <vt:lpstr>Matura MT Script Capitals</vt:lpstr>
      <vt:lpstr>Tahoma</vt:lpstr>
      <vt:lpstr>Times New Roman</vt:lpstr>
      <vt:lpstr>Trebuchet MS</vt:lpstr>
      <vt:lpstr>Wingdings</vt:lpstr>
      <vt:lpstr>Wingdings 3</vt:lpstr>
      <vt:lpstr>Facet</vt:lpstr>
      <vt:lpstr>&lt;Online Daycare Centre&gt; </vt:lpstr>
      <vt:lpstr>PowerPoint Presentation</vt:lpstr>
      <vt:lpstr> Group Member Introduction:-</vt:lpstr>
      <vt:lpstr>INTRODUCTION OF PROJECT:-</vt:lpstr>
      <vt:lpstr>Functional Requirements:</vt:lpstr>
      <vt:lpstr>Functional Requirements:</vt:lpstr>
      <vt:lpstr>PowerPoint Presentation</vt:lpstr>
      <vt:lpstr>Use Case Diagram:-                                                                     </vt:lpstr>
      <vt:lpstr>PowerPoint Presentation</vt:lpstr>
      <vt:lpstr>Architectural Design:</vt:lpstr>
      <vt:lpstr>Team work</vt:lpstr>
      <vt:lpstr>Project Schedule:</vt:lpstr>
      <vt:lpstr>SEQUENCE DIAGRAM REGISTER ACCOUNT</vt:lpstr>
      <vt:lpstr>LOGIN</vt:lpstr>
      <vt:lpstr>ADMIN</vt:lpstr>
      <vt:lpstr>STAFF MANAGER</vt:lpstr>
      <vt:lpstr>ATTANDANCE</vt:lpstr>
      <vt:lpstr>DAYCARE REPORT</vt:lpstr>
      <vt:lpstr>PAYMENT</vt:lpstr>
      <vt:lpstr>PowerPoint Presentation</vt:lpstr>
      <vt:lpstr>APPOINTMENT</vt:lpstr>
      <vt:lpstr>  Reviews </vt:lpstr>
      <vt:lpstr>SEQUENCE DIAGRAM LOGOUT</vt:lpstr>
      <vt:lpstr>Logical Model|Class Diagram:</vt:lpstr>
      <vt:lpstr>Database Diagram:</vt:lpstr>
      <vt:lpstr>GUI (Home Page)</vt:lpstr>
      <vt:lpstr>GUI (manage daycare picture) </vt:lpstr>
      <vt:lpstr>GUI (Register Account)</vt:lpstr>
      <vt:lpstr>GHI (User login)</vt:lpstr>
      <vt:lpstr>GUI (Daycare dashboard)</vt:lpstr>
      <vt:lpstr>GUI (Payrent dashboard)</vt:lpstr>
      <vt:lpstr>GUI (DAYCARE ATTANDANCE)</vt:lpstr>
      <vt:lpstr>GUI (MANAGE DAYCARE PICTURE)</vt:lpstr>
      <vt:lpstr>GUI (ADD CHILD PROFILE)</vt:lpstr>
      <vt:lpstr>PowerPoint Presentation</vt:lpstr>
      <vt:lpstr>GUI (booking a slot)</vt:lpstr>
      <vt:lpstr>GUI (booking payment)</vt:lpstr>
      <vt:lpstr>GUI (generate expense report)</vt:lpstr>
      <vt:lpstr>PowerPoint Presentation</vt:lpstr>
      <vt:lpstr> </vt:lpstr>
      <vt:lpstr>   </vt:lpstr>
    </vt:vector>
  </TitlesOfParts>
  <Company>VU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us Play Chess Online</dc:title>
  <dc:creator>MUHAMMAD HARIS SIDDIQUI</dc:creator>
  <cp:lastModifiedBy>Dell</cp:lastModifiedBy>
  <cp:revision>237</cp:revision>
  <dcterms:created xsi:type="dcterms:W3CDTF">2007-02-24T01:41:18Z</dcterms:created>
  <dcterms:modified xsi:type="dcterms:W3CDTF">2025-09-01T04:14:08Z</dcterms:modified>
</cp:coreProperties>
</file>